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slideMasters/slideMaster8.xml" ContentType="application/vnd.openxmlformats-officedocument.presentationml.slideMaster+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tags/tag12.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theme/theme10.xml" ContentType="application/vnd.openxmlformats-officedocument.theme+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tags/tag5.xml" ContentType="application/vnd.openxmlformats-officedocument.presentationml.tag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comments/comment1.xml" ContentType="application/vnd.openxmlformats-officedocument.presentationml.comments+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13.xml" ContentType="application/vnd.openxmlformats-officedocument.presentationml.tag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14.xml" ContentType="application/vnd.openxmlformats-officedocument.presentationml.tags+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tags/tag3.xml" ContentType="application/vnd.openxmlformats-officedocument.presentationml.tags+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tags/tag15.xml" ContentType="application/vnd.openxmlformats-officedocument.presentationml.tags+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tags/tag11.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tags/tag4.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bookmarkIdSeed="2">
  <p:sldMasterIdLst>
    <p:sldMasterId id="2147483680" r:id="rId1"/>
    <p:sldMasterId id="2147483671" r:id="rId2"/>
    <p:sldMasterId id="2147483678" r:id="rId3"/>
    <p:sldMasterId id="2147483692" r:id="rId4"/>
    <p:sldMasterId id="2147483705" r:id="rId5"/>
    <p:sldMasterId id="2147483717" r:id="rId6"/>
    <p:sldMasterId id="2147483742" r:id="rId7"/>
    <p:sldMasterId id="2147483730" r:id="rId8"/>
  </p:sldMasterIdLst>
  <p:notesMasterIdLst>
    <p:notesMasterId r:id="rId57"/>
  </p:notesMasterIdLst>
  <p:handoutMasterIdLst>
    <p:handoutMasterId r:id="rId58"/>
  </p:handoutMasterIdLst>
  <p:sldIdLst>
    <p:sldId id="497" r:id="rId9"/>
    <p:sldId id="575" r:id="rId10"/>
    <p:sldId id="499" r:id="rId11"/>
    <p:sldId id="500" r:id="rId12"/>
    <p:sldId id="549" r:id="rId13"/>
    <p:sldId id="548" r:id="rId14"/>
    <p:sldId id="567" r:id="rId15"/>
    <p:sldId id="502" r:id="rId16"/>
    <p:sldId id="576" r:id="rId17"/>
    <p:sldId id="571" r:id="rId18"/>
    <p:sldId id="572" r:id="rId19"/>
    <p:sldId id="498" r:id="rId20"/>
    <p:sldId id="503" r:id="rId21"/>
    <p:sldId id="562" r:id="rId22"/>
    <p:sldId id="505" r:id="rId23"/>
    <p:sldId id="506" r:id="rId24"/>
    <p:sldId id="508" r:id="rId25"/>
    <p:sldId id="555" r:id="rId26"/>
    <p:sldId id="511" r:id="rId27"/>
    <p:sldId id="512" r:id="rId28"/>
    <p:sldId id="566" r:id="rId29"/>
    <p:sldId id="564" r:id="rId30"/>
    <p:sldId id="515" r:id="rId31"/>
    <p:sldId id="568" r:id="rId32"/>
    <p:sldId id="569" r:id="rId33"/>
    <p:sldId id="570" r:id="rId34"/>
    <p:sldId id="581" r:id="rId35"/>
    <p:sldId id="526" r:id="rId36"/>
    <p:sldId id="579" r:id="rId37"/>
    <p:sldId id="528" r:id="rId38"/>
    <p:sldId id="529" r:id="rId39"/>
    <p:sldId id="550" r:id="rId40"/>
    <p:sldId id="530" r:id="rId41"/>
    <p:sldId id="531" r:id="rId42"/>
    <p:sldId id="551" r:id="rId43"/>
    <p:sldId id="532" r:id="rId44"/>
    <p:sldId id="533" r:id="rId45"/>
    <p:sldId id="534" r:id="rId46"/>
    <p:sldId id="535" r:id="rId47"/>
    <p:sldId id="580" r:id="rId48"/>
    <p:sldId id="538" r:id="rId49"/>
    <p:sldId id="539" r:id="rId50"/>
    <p:sldId id="542" r:id="rId51"/>
    <p:sldId id="543" r:id="rId52"/>
    <p:sldId id="544" r:id="rId53"/>
    <p:sldId id="545" r:id="rId54"/>
    <p:sldId id="546" r:id="rId55"/>
    <p:sldId id="547" r:id="rId56"/>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Arial" pitchFamily="34" charset="0"/>
        <a:ea typeface="ヒラギノ角ゴ Pro W3"/>
        <a:cs typeface="ヒラギノ角ゴ Pro W3"/>
      </a:defRPr>
    </a:lvl1pPr>
    <a:lvl2pPr marL="457200" algn="l" rtl="0" fontAlgn="base">
      <a:spcBef>
        <a:spcPct val="0"/>
      </a:spcBef>
      <a:spcAft>
        <a:spcPct val="0"/>
      </a:spcAft>
      <a:defRPr sz="2400" kern="1200">
        <a:solidFill>
          <a:schemeClr val="tx1"/>
        </a:solidFill>
        <a:latin typeface="Arial" pitchFamily="34" charset="0"/>
        <a:ea typeface="ヒラギノ角ゴ Pro W3"/>
        <a:cs typeface="ヒラギノ角ゴ Pro W3"/>
      </a:defRPr>
    </a:lvl2pPr>
    <a:lvl3pPr marL="914400" algn="l" rtl="0" fontAlgn="base">
      <a:spcBef>
        <a:spcPct val="0"/>
      </a:spcBef>
      <a:spcAft>
        <a:spcPct val="0"/>
      </a:spcAft>
      <a:defRPr sz="2400" kern="1200">
        <a:solidFill>
          <a:schemeClr val="tx1"/>
        </a:solidFill>
        <a:latin typeface="Arial" pitchFamily="34" charset="0"/>
        <a:ea typeface="ヒラギノ角ゴ Pro W3"/>
        <a:cs typeface="ヒラギノ角ゴ Pro W3"/>
      </a:defRPr>
    </a:lvl3pPr>
    <a:lvl4pPr marL="1371600" algn="l" rtl="0" fontAlgn="base">
      <a:spcBef>
        <a:spcPct val="0"/>
      </a:spcBef>
      <a:spcAft>
        <a:spcPct val="0"/>
      </a:spcAft>
      <a:defRPr sz="2400" kern="1200">
        <a:solidFill>
          <a:schemeClr val="tx1"/>
        </a:solidFill>
        <a:latin typeface="Arial" pitchFamily="34" charset="0"/>
        <a:ea typeface="ヒラギノ角ゴ Pro W3"/>
        <a:cs typeface="ヒラギノ角ゴ Pro W3"/>
      </a:defRPr>
    </a:lvl4pPr>
    <a:lvl5pPr marL="1828800" algn="l" rtl="0" fontAlgn="base">
      <a:spcBef>
        <a:spcPct val="0"/>
      </a:spcBef>
      <a:spcAft>
        <a:spcPct val="0"/>
      </a:spcAft>
      <a:defRPr sz="2400" kern="1200">
        <a:solidFill>
          <a:schemeClr val="tx1"/>
        </a:solidFill>
        <a:latin typeface="Arial" pitchFamily="34" charset="0"/>
        <a:ea typeface="ヒラギノ角ゴ Pro W3"/>
        <a:cs typeface="ヒラギノ角ゴ Pro W3"/>
      </a:defRPr>
    </a:lvl5pPr>
    <a:lvl6pPr marL="2286000" algn="l" defTabSz="914400" rtl="0" eaLnBrk="1" latinLnBrk="0" hangingPunct="1">
      <a:defRPr sz="2400" kern="1200">
        <a:solidFill>
          <a:schemeClr val="tx1"/>
        </a:solidFill>
        <a:latin typeface="Arial" pitchFamily="34" charset="0"/>
        <a:ea typeface="ヒラギノ角ゴ Pro W3"/>
        <a:cs typeface="ヒラギノ角ゴ Pro W3"/>
      </a:defRPr>
    </a:lvl6pPr>
    <a:lvl7pPr marL="2743200" algn="l" defTabSz="914400" rtl="0" eaLnBrk="1" latinLnBrk="0" hangingPunct="1">
      <a:defRPr sz="2400" kern="1200">
        <a:solidFill>
          <a:schemeClr val="tx1"/>
        </a:solidFill>
        <a:latin typeface="Arial" pitchFamily="34" charset="0"/>
        <a:ea typeface="ヒラギノ角ゴ Pro W3"/>
        <a:cs typeface="ヒラギノ角ゴ Pro W3"/>
      </a:defRPr>
    </a:lvl7pPr>
    <a:lvl8pPr marL="3200400" algn="l" defTabSz="914400" rtl="0" eaLnBrk="1" latinLnBrk="0" hangingPunct="1">
      <a:defRPr sz="2400" kern="1200">
        <a:solidFill>
          <a:schemeClr val="tx1"/>
        </a:solidFill>
        <a:latin typeface="Arial" pitchFamily="34" charset="0"/>
        <a:ea typeface="ヒラギノ角ゴ Pro W3"/>
        <a:cs typeface="ヒラギノ角ゴ Pro W3"/>
      </a:defRPr>
    </a:lvl8pPr>
    <a:lvl9pPr marL="3657600" algn="l" defTabSz="914400" rtl="0" eaLnBrk="1" latinLnBrk="0" hangingPunct="1">
      <a:defRPr sz="2400" kern="1200">
        <a:solidFill>
          <a:schemeClr val="tx1"/>
        </a:solidFill>
        <a:latin typeface="Arial" pitchFamily="34" charset="0"/>
        <a:ea typeface="ヒラギノ角ゴ Pro W3"/>
        <a:cs typeface="ヒラギノ角ゴ Pro W3"/>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lbaugh" initials="d"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CC00"/>
    <a:srgbClr val="F6FDA1"/>
    <a:srgbClr val="FFFF00"/>
    <a:srgbClr val="93B3BF"/>
    <a:srgbClr val="97B0BB"/>
    <a:srgbClr val="FFFF66"/>
    <a:srgbClr val="FF00FF"/>
    <a:srgbClr val="CCFF33"/>
    <a:srgbClr val="CCFF99"/>
    <a:srgbClr val="0000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21" autoAdjust="0"/>
    <p:restoredTop sz="66055" autoAdjust="0"/>
  </p:normalViewPr>
  <p:slideViewPr>
    <p:cSldViewPr>
      <p:cViewPr varScale="1">
        <p:scale>
          <a:sx n="46" d="100"/>
          <a:sy n="46" d="100"/>
        </p:scale>
        <p:origin x="-1386" y="-90"/>
      </p:cViewPr>
      <p:guideLst>
        <p:guide orient="horz" pos="2160"/>
        <p:guide pos="2880"/>
      </p:guideLst>
    </p:cSldViewPr>
  </p:slideViewPr>
  <p:outlineViewPr>
    <p:cViewPr>
      <p:scale>
        <a:sx n="33" d="100"/>
        <a:sy n="33" d="100"/>
      </p:scale>
      <p:origin x="18" y="0"/>
    </p:cViewPr>
  </p:outlineViewPr>
  <p:notesTextViewPr>
    <p:cViewPr>
      <p:scale>
        <a:sx n="100" d="100"/>
        <a:sy n="100" d="100"/>
      </p:scale>
      <p:origin x="0" y="0"/>
    </p:cViewPr>
  </p:notesTextViewPr>
  <p:sorterViewPr>
    <p:cViewPr>
      <p:scale>
        <a:sx n="28" d="100"/>
        <a:sy n="28" d="100"/>
      </p:scale>
      <p:origin x="0" y="0"/>
    </p:cViewPr>
  </p:sorterViewPr>
  <p:notesViewPr>
    <p:cSldViewPr>
      <p:cViewPr varScale="1">
        <p:scale>
          <a:sx n="53" d="100"/>
          <a:sy n="53" d="100"/>
        </p:scale>
        <p:origin x="-2688" y="-96"/>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1-05-10T06:30:41.618" idx="1">
    <p:pos x="-3291" y="10"/>
    <p:text>Bring teams back to a focus on what we are really here for:  Embracing the new, better, different ES and the clearer, deeper,( ? other word memory issues), CCS.
Reflect on the curricular tranistions of the past.  Most of us have experienced changes in the curricular standards, scope and sequence.  How is this transition different?
Table talk discuss.  
What are the implications for your local district as you consider the differences as we transition across the state to CCS and ES?  How do you need to plan for and prepare teachers in an effort to emporwer them to transition smoothly with a clear understanding of the standards and the local district components?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3037840" cy="464820"/>
          </a:xfrm>
          <a:prstGeom prst="rect">
            <a:avLst/>
          </a:prstGeom>
          <a:noFill/>
          <a:ln w="9525">
            <a:noFill/>
            <a:miter lim="800000"/>
            <a:headEnd/>
            <a:tailEnd/>
          </a:ln>
          <a:effectLst/>
        </p:spPr>
        <p:txBody>
          <a:bodyPr vert="horz" wrap="square" lIns="93693" tIns="46847" rIns="93693" bIns="46847" numCol="1" anchor="t" anchorCtr="0" compatLnSpc="1">
            <a:prstTxWarp prst="textNoShape">
              <a:avLst/>
            </a:prstTxWarp>
          </a:bodyPr>
          <a:lstStyle>
            <a:lvl1pPr algn="l" eaLnBrk="0" hangingPunct="0">
              <a:defRPr sz="1300">
                <a:latin typeface="Arial" charset="0"/>
                <a:ea typeface="ヒラギノ角ゴ Pro W3" pitchFamily="1" charset="-128"/>
                <a:cs typeface="+mn-cs"/>
              </a:defRPr>
            </a:lvl1pPr>
          </a:lstStyle>
          <a:p>
            <a:pPr>
              <a:defRPr/>
            </a:pPr>
            <a:endParaRPr lang="en-US"/>
          </a:p>
        </p:txBody>
      </p:sp>
      <p:sp>
        <p:nvSpPr>
          <p:cNvPr id="72707" name="Rectangle 3"/>
          <p:cNvSpPr>
            <a:spLocks noGrp="1" noChangeArrowheads="1"/>
          </p:cNvSpPr>
          <p:nvPr>
            <p:ph type="dt" sz="quarter" idx="1"/>
          </p:nvPr>
        </p:nvSpPr>
        <p:spPr bwMode="auto">
          <a:xfrm>
            <a:off x="3970938" y="0"/>
            <a:ext cx="3037840" cy="464820"/>
          </a:xfrm>
          <a:prstGeom prst="rect">
            <a:avLst/>
          </a:prstGeom>
          <a:noFill/>
          <a:ln w="9525">
            <a:noFill/>
            <a:miter lim="800000"/>
            <a:headEnd/>
            <a:tailEnd/>
          </a:ln>
          <a:effectLst/>
        </p:spPr>
        <p:txBody>
          <a:bodyPr vert="horz" wrap="square" lIns="93693" tIns="46847" rIns="93693" bIns="46847" numCol="1" anchor="t" anchorCtr="0" compatLnSpc="1">
            <a:prstTxWarp prst="textNoShape">
              <a:avLst/>
            </a:prstTxWarp>
          </a:bodyPr>
          <a:lstStyle>
            <a:lvl1pPr algn="r" eaLnBrk="0" hangingPunct="0">
              <a:defRPr sz="1300">
                <a:latin typeface="Arial" charset="0"/>
                <a:ea typeface="ヒラギノ角ゴ Pro W3" pitchFamily="1" charset="-128"/>
                <a:cs typeface="+mn-cs"/>
              </a:defRPr>
            </a:lvl1pPr>
          </a:lstStyle>
          <a:p>
            <a:pPr>
              <a:defRPr/>
            </a:pPr>
            <a:endParaRPr lang="en-US"/>
          </a:p>
        </p:txBody>
      </p:sp>
      <p:sp>
        <p:nvSpPr>
          <p:cNvPr id="72708" name="Rectangle 4"/>
          <p:cNvSpPr>
            <a:spLocks noGrp="1" noChangeArrowheads="1"/>
          </p:cNvSpPr>
          <p:nvPr>
            <p:ph type="ftr" sz="quarter" idx="2"/>
          </p:nvPr>
        </p:nvSpPr>
        <p:spPr bwMode="auto">
          <a:xfrm>
            <a:off x="0" y="8829966"/>
            <a:ext cx="3037840" cy="464820"/>
          </a:xfrm>
          <a:prstGeom prst="rect">
            <a:avLst/>
          </a:prstGeom>
          <a:noFill/>
          <a:ln w="9525">
            <a:noFill/>
            <a:miter lim="800000"/>
            <a:headEnd/>
            <a:tailEnd/>
          </a:ln>
          <a:effectLst/>
        </p:spPr>
        <p:txBody>
          <a:bodyPr vert="horz" wrap="square" lIns="93693" tIns="46847" rIns="93693" bIns="46847" numCol="1" anchor="b" anchorCtr="0" compatLnSpc="1">
            <a:prstTxWarp prst="textNoShape">
              <a:avLst/>
            </a:prstTxWarp>
          </a:bodyPr>
          <a:lstStyle>
            <a:lvl1pPr algn="l" eaLnBrk="0" hangingPunct="0">
              <a:defRPr sz="1300">
                <a:latin typeface="Arial" charset="0"/>
                <a:ea typeface="ヒラギノ角ゴ Pro W3" pitchFamily="1" charset="-128"/>
                <a:cs typeface="+mn-cs"/>
              </a:defRPr>
            </a:lvl1pPr>
          </a:lstStyle>
          <a:p>
            <a:pPr>
              <a:defRPr/>
            </a:pPr>
            <a:endParaRPr lang="en-US"/>
          </a:p>
        </p:txBody>
      </p:sp>
      <p:sp>
        <p:nvSpPr>
          <p:cNvPr id="72709" name="Rectangle 5"/>
          <p:cNvSpPr>
            <a:spLocks noGrp="1" noChangeArrowheads="1"/>
          </p:cNvSpPr>
          <p:nvPr>
            <p:ph type="sldNum" sz="quarter" idx="3"/>
          </p:nvPr>
        </p:nvSpPr>
        <p:spPr bwMode="auto">
          <a:xfrm>
            <a:off x="3970938" y="8829966"/>
            <a:ext cx="3037840" cy="464820"/>
          </a:xfrm>
          <a:prstGeom prst="rect">
            <a:avLst/>
          </a:prstGeom>
          <a:noFill/>
          <a:ln w="9525">
            <a:noFill/>
            <a:miter lim="800000"/>
            <a:headEnd/>
            <a:tailEnd/>
          </a:ln>
          <a:effectLst/>
        </p:spPr>
        <p:txBody>
          <a:bodyPr vert="horz" wrap="square" lIns="93693" tIns="46847" rIns="93693" bIns="46847" numCol="1" anchor="b" anchorCtr="0" compatLnSpc="1">
            <a:prstTxWarp prst="textNoShape">
              <a:avLst/>
            </a:prstTxWarp>
          </a:bodyPr>
          <a:lstStyle>
            <a:lvl1pPr algn="r" eaLnBrk="0" hangingPunct="0">
              <a:defRPr sz="1300">
                <a:latin typeface="Arial" charset="0"/>
                <a:ea typeface="ヒラギノ角ゴ Pro W3" pitchFamily="1" charset="-128"/>
                <a:cs typeface="+mn-cs"/>
              </a:defRPr>
            </a:lvl1pPr>
          </a:lstStyle>
          <a:p>
            <a:pPr>
              <a:defRPr/>
            </a:pPr>
            <a:fld id="{D63C8F63-DA80-4C8D-A723-638F0C713B0D}" type="slidenum">
              <a:rPr lang="en-US"/>
              <a:pPr>
                <a:defRPr/>
              </a:pPr>
              <a:t>‹#›</a:t>
            </a:fld>
            <a:endParaRPr lang="en-US"/>
          </a:p>
        </p:txBody>
      </p:sp>
    </p:spTree>
    <p:extLst>
      <p:ext uri="{BB962C8B-B14F-4D97-AF65-F5344CB8AC3E}">
        <p14:creationId xmlns:p14="http://schemas.microsoft.com/office/powerpoint/2010/main" xmlns="" val="9622862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37840" cy="464820"/>
          </a:xfrm>
          <a:prstGeom prst="rect">
            <a:avLst/>
          </a:prstGeom>
          <a:noFill/>
          <a:ln w="9525">
            <a:noFill/>
            <a:miter lim="800000"/>
            <a:headEnd/>
            <a:tailEnd/>
          </a:ln>
        </p:spPr>
        <p:txBody>
          <a:bodyPr vert="horz" wrap="square" lIns="93693" tIns="46847" rIns="93693" bIns="46847" numCol="1" anchor="t" anchorCtr="0" compatLnSpc="1">
            <a:prstTxWarp prst="textNoShape">
              <a:avLst/>
            </a:prstTxWarp>
          </a:bodyPr>
          <a:lstStyle>
            <a:lvl1pPr algn="l" eaLnBrk="0" hangingPunct="0">
              <a:defRPr sz="1300">
                <a:latin typeface="Arial" charset="0"/>
                <a:ea typeface="ヒラギノ角ゴ Pro W3" pitchFamily="1" charset="-128"/>
                <a:cs typeface="+mn-cs"/>
              </a:defRPr>
            </a:lvl1pPr>
          </a:lstStyle>
          <a:p>
            <a:pPr>
              <a:defRPr/>
            </a:pPr>
            <a:endParaRPr lang="en-US"/>
          </a:p>
        </p:txBody>
      </p:sp>
      <p:sp>
        <p:nvSpPr>
          <p:cNvPr id="5123" name="Rectangle 3"/>
          <p:cNvSpPr>
            <a:spLocks noGrp="1" noChangeArrowheads="1"/>
          </p:cNvSpPr>
          <p:nvPr>
            <p:ph type="dt" idx="1"/>
          </p:nvPr>
        </p:nvSpPr>
        <p:spPr bwMode="auto">
          <a:xfrm>
            <a:off x="3972560" y="0"/>
            <a:ext cx="3037840" cy="464820"/>
          </a:xfrm>
          <a:prstGeom prst="rect">
            <a:avLst/>
          </a:prstGeom>
          <a:noFill/>
          <a:ln w="9525">
            <a:noFill/>
            <a:miter lim="800000"/>
            <a:headEnd/>
            <a:tailEnd/>
          </a:ln>
        </p:spPr>
        <p:txBody>
          <a:bodyPr vert="horz" wrap="square" lIns="93693" tIns="46847" rIns="93693" bIns="46847" numCol="1" anchor="t" anchorCtr="0" compatLnSpc="1">
            <a:prstTxWarp prst="textNoShape">
              <a:avLst/>
            </a:prstTxWarp>
          </a:bodyPr>
          <a:lstStyle>
            <a:lvl1pPr algn="r" eaLnBrk="0" hangingPunct="0">
              <a:defRPr sz="1300">
                <a:latin typeface="Arial" charset="0"/>
                <a:ea typeface="ヒラギノ角ゴ Pro W3" pitchFamily="1" charset="-128"/>
                <a:cs typeface="+mn-cs"/>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4720" y="4415791"/>
            <a:ext cx="5140960" cy="4183380"/>
          </a:xfrm>
          <a:prstGeom prst="rect">
            <a:avLst/>
          </a:prstGeom>
          <a:noFill/>
          <a:ln w="9525">
            <a:noFill/>
            <a:miter lim="800000"/>
            <a:headEnd/>
            <a:tailEnd/>
          </a:ln>
        </p:spPr>
        <p:txBody>
          <a:bodyPr vert="horz" wrap="square" lIns="93693" tIns="46847" rIns="93693" bIns="4684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31580"/>
            <a:ext cx="3037840" cy="464820"/>
          </a:xfrm>
          <a:prstGeom prst="rect">
            <a:avLst/>
          </a:prstGeom>
          <a:noFill/>
          <a:ln w="9525">
            <a:noFill/>
            <a:miter lim="800000"/>
            <a:headEnd/>
            <a:tailEnd/>
          </a:ln>
        </p:spPr>
        <p:txBody>
          <a:bodyPr vert="horz" wrap="square" lIns="93693" tIns="46847" rIns="93693" bIns="46847" numCol="1" anchor="b" anchorCtr="0" compatLnSpc="1">
            <a:prstTxWarp prst="textNoShape">
              <a:avLst/>
            </a:prstTxWarp>
          </a:bodyPr>
          <a:lstStyle>
            <a:lvl1pPr algn="l" eaLnBrk="0" hangingPunct="0">
              <a:defRPr sz="1300">
                <a:latin typeface="Arial" charset="0"/>
                <a:ea typeface="ヒラギノ角ゴ Pro W3" pitchFamily="1" charset="-128"/>
                <a:cs typeface="+mn-cs"/>
              </a:defRPr>
            </a:lvl1pPr>
          </a:lstStyle>
          <a:p>
            <a:pPr>
              <a:defRPr/>
            </a:pPr>
            <a:endParaRPr lang="en-US"/>
          </a:p>
        </p:txBody>
      </p:sp>
      <p:sp>
        <p:nvSpPr>
          <p:cNvPr id="5127" name="Rectangle 7"/>
          <p:cNvSpPr>
            <a:spLocks noGrp="1" noChangeArrowheads="1"/>
          </p:cNvSpPr>
          <p:nvPr>
            <p:ph type="sldNum" sz="quarter" idx="5"/>
          </p:nvPr>
        </p:nvSpPr>
        <p:spPr bwMode="auto">
          <a:xfrm>
            <a:off x="3972560" y="8831580"/>
            <a:ext cx="3037840" cy="464820"/>
          </a:xfrm>
          <a:prstGeom prst="rect">
            <a:avLst/>
          </a:prstGeom>
          <a:noFill/>
          <a:ln w="9525">
            <a:noFill/>
            <a:miter lim="800000"/>
            <a:headEnd/>
            <a:tailEnd/>
          </a:ln>
        </p:spPr>
        <p:txBody>
          <a:bodyPr vert="horz" wrap="square" lIns="93693" tIns="46847" rIns="93693" bIns="46847" numCol="1" anchor="b" anchorCtr="0" compatLnSpc="1">
            <a:prstTxWarp prst="textNoShape">
              <a:avLst/>
            </a:prstTxWarp>
          </a:bodyPr>
          <a:lstStyle>
            <a:lvl1pPr algn="r" eaLnBrk="0" hangingPunct="0">
              <a:defRPr sz="1300">
                <a:latin typeface="Arial" charset="0"/>
                <a:ea typeface="ヒラギノ角ゴ Pro W3" pitchFamily="1" charset="-128"/>
                <a:cs typeface="+mn-cs"/>
              </a:defRPr>
            </a:lvl1pPr>
          </a:lstStyle>
          <a:p>
            <a:pPr>
              <a:defRPr/>
            </a:pPr>
            <a:fld id="{7C481F06-BCA8-48C7-A9A6-A7BF1234DFFF}" type="slidenum">
              <a:rPr lang="en-US"/>
              <a:pPr>
                <a:defRPr/>
              </a:pPr>
              <a:t>‹#›</a:t>
            </a:fld>
            <a:endParaRPr lang="en-US"/>
          </a:p>
        </p:txBody>
      </p:sp>
    </p:spTree>
    <p:extLst>
      <p:ext uri="{BB962C8B-B14F-4D97-AF65-F5344CB8AC3E}">
        <p14:creationId xmlns:p14="http://schemas.microsoft.com/office/powerpoint/2010/main" xmlns="" val="27733428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ヒラギノ角ゴ Pro W3" pitchFamily="1" charset="-128"/>
        <a:cs typeface="ヒラギノ角ゴ Pro W3"/>
      </a:defRPr>
    </a:lvl1pPr>
    <a:lvl2pPr marL="457200" algn="l" rtl="0" eaLnBrk="0" fontAlgn="base" hangingPunct="0">
      <a:spcBef>
        <a:spcPct val="30000"/>
      </a:spcBef>
      <a:spcAft>
        <a:spcPct val="0"/>
      </a:spcAft>
      <a:defRPr sz="1200" kern="1200">
        <a:solidFill>
          <a:schemeClr val="tx1"/>
        </a:solidFill>
        <a:latin typeface="Arial" charset="0"/>
        <a:ea typeface="ヒラギノ角ゴ Pro W3" pitchFamily="1" charset="-128"/>
        <a:cs typeface="ヒラギノ角ゴ Pro W3"/>
      </a:defRPr>
    </a:lvl2pPr>
    <a:lvl3pPr marL="914400" algn="l" rtl="0" eaLnBrk="0" fontAlgn="base" hangingPunct="0">
      <a:spcBef>
        <a:spcPct val="30000"/>
      </a:spcBef>
      <a:spcAft>
        <a:spcPct val="0"/>
      </a:spcAft>
      <a:defRPr sz="1200" kern="1200">
        <a:solidFill>
          <a:schemeClr val="tx1"/>
        </a:solidFill>
        <a:latin typeface="Arial" charset="0"/>
        <a:ea typeface="ヒラギノ角ゴ Pro W3" pitchFamily="1" charset="-128"/>
        <a:cs typeface="ヒラギノ角ゴ Pro W3"/>
      </a:defRPr>
    </a:lvl3pPr>
    <a:lvl4pPr marL="1371600" algn="l" rtl="0" eaLnBrk="0" fontAlgn="base" hangingPunct="0">
      <a:spcBef>
        <a:spcPct val="30000"/>
      </a:spcBef>
      <a:spcAft>
        <a:spcPct val="0"/>
      </a:spcAft>
      <a:defRPr sz="1200" kern="1200">
        <a:solidFill>
          <a:schemeClr val="tx1"/>
        </a:solidFill>
        <a:latin typeface="Arial" charset="0"/>
        <a:ea typeface="ヒラギノ角ゴ Pro W3" pitchFamily="1" charset="-128"/>
        <a:cs typeface="ヒラギノ角ゴ Pro W3"/>
      </a:defRPr>
    </a:lvl4pPr>
    <a:lvl5pPr marL="1828800" algn="l" rtl="0" eaLnBrk="0" fontAlgn="base" hangingPunct="0">
      <a:spcBef>
        <a:spcPct val="30000"/>
      </a:spcBef>
      <a:spcAft>
        <a:spcPct val="0"/>
      </a:spcAft>
      <a:defRPr sz="1200" kern="1200">
        <a:solidFill>
          <a:schemeClr val="tx1"/>
        </a:solidFill>
        <a:latin typeface="Arial" charset="0"/>
        <a:ea typeface="ヒラギノ角ゴ Pro W3" pitchFamily="1" charset="-128"/>
        <a:cs typeface="ヒラギノ角ゴ Pro W3"/>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xfrm>
            <a:off x="1181100" y="696913"/>
            <a:ext cx="4648200" cy="3486150"/>
          </a:xfrm>
          <a:ln/>
        </p:spPr>
      </p:sp>
      <p:sp>
        <p:nvSpPr>
          <p:cNvPr id="72707" name="Notes Placeholder 2"/>
          <p:cNvSpPr>
            <a:spLocks noGrp="1"/>
          </p:cNvSpPr>
          <p:nvPr>
            <p:ph type="body" idx="1"/>
          </p:nvPr>
        </p:nvSpPr>
        <p:spPr>
          <a:noFill/>
          <a:ln/>
        </p:spPr>
        <p:txBody>
          <a:bodyPr/>
          <a:lstStyle/>
          <a:p>
            <a:pPr eaLnBrk="1" hangingPunct="1"/>
            <a:r>
              <a:rPr lang="en-US" dirty="0" smtClean="0"/>
              <a:t>WELCOME</a:t>
            </a:r>
          </a:p>
          <a:p>
            <a:pPr eaLnBrk="1" hangingPunct="1"/>
            <a:endParaRPr lang="en-US" dirty="0" smtClean="0"/>
          </a:p>
          <a:p>
            <a:pPr eaLnBrk="1" hangingPunct="1"/>
            <a:r>
              <a:rPr lang="en-US" dirty="0" smtClean="0"/>
              <a:t>This session is intended to offer guidance to district leaders and teachers regarding the implementation of standards at the district level.</a:t>
            </a:r>
          </a:p>
          <a:p>
            <a:endParaRPr lang="en-US" dirty="0" smtClean="0"/>
          </a:p>
          <a:p>
            <a:pPr eaLnBrk="1" hangingPunct="1"/>
            <a:r>
              <a:rPr lang="en-US" dirty="0" smtClean="0"/>
              <a:t> </a:t>
            </a:r>
          </a:p>
        </p:txBody>
      </p:sp>
      <p:sp>
        <p:nvSpPr>
          <p:cNvPr id="72708" name="Slide Number Placeholder 3"/>
          <p:cNvSpPr>
            <a:spLocks noGrp="1"/>
          </p:cNvSpPr>
          <p:nvPr>
            <p:ph type="sldNum" sz="quarter" idx="5"/>
          </p:nvPr>
        </p:nvSpPr>
        <p:spPr>
          <a:noFill/>
        </p:spPr>
        <p:txBody>
          <a:bodyPr/>
          <a:lstStyle/>
          <a:p>
            <a:fld id="{6AA1BEEA-711A-4B00-B6B1-658DFFE9E1E1}"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pPr algn="l" eaLnBrk="1" hangingPunct="1">
              <a:buFontTx/>
              <a:buNone/>
            </a:pPr>
            <a:r>
              <a:rPr lang="en-US" sz="1200" b="1" dirty="0" smtClean="0">
                <a:solidFill>
                  <a:srgbClr val="00467A"/>
                </a:solidFill>
                <a:latin typeface="Sylfaen" pitchFamily="18" charset="0"/>
              </a:rPr>
              <a:t>According to the North Carolina Professional Teaching Standards, Teachers Are Expected To: </a:t>
            </a:r>
            <a:r>
              <a:rPr lang="en-US" dirty="0" smtClean="0">
                <a:latin typeface="Sylfaen" pitchFamily="18" charset="0"/>
              </a:rPr>
              <a:t>Collaborate with their colleagues and use a variety of data sources for short and long range planning </a:t>
            </a:r>
            <a:r>
              <a:rPr lang="en-US" u="sng" dirty="0" smtClean="0">
                <a:latin typeface="Sylfaen" pitchFamily="18" charset="0"/>
              </a:rPr>
              <a:t>based on the </a:t>
            </a:r>
          </a:p>
          <a:p>
            <a:pPr algn="l" eaLnBrk="1" hangingPunct="1">
              <a:buFontTx/>
              <a:buNone/>
            </a:pPr>
            <a:r>
              <a:rPr lang="en-US" i="1" u="sng" dirty="0" smtClean="0">
                <a:latin typeface="Sylfaen" pitchFamily="18" charset="0"/>
              </a:rPr>
              <a:t>North Carolina Standard</a:t>
            </a:r>
            <a:r>
              <a:rPr lang="en-US" u="sng" dirty="0" smtClean="0">
                <a:latin typeface="Sylfaen" pitchFamily="18" charset="0"/>
              </a:rPr>
              <a:t> </a:t>
            </a:r>
            <a:r>
              <a:rPr lang="en-US" i="1" u="sng" dirty="0" smtClean="0">
                <a:latin typeface="Sylfaen" pitchFamily="18" charset="0"/>
              </a:rPr>
              <a:t>Course of Study</a:t>
            </a:r>
            <a:r>
              <a:rPr lang="en-US" u="sng" dirty="0" smtClean="0">
                <a:latin typeface="Sylfaen" pitchFamily="18" charset="0"/>
              </a:rPr>
              <a:t>.</a:t>
            </a:r>
          </a:p>
          <a:p>
            <a:pPr algn="l" eaLnBrk="1" hangingPunct="1">
              <a:buFontTx/>
              <a:buNone/>
            </a:pPr>
            <a:endParaRPr lang="en-US" u="sng" dirty="0" smtClean="0">
              <a:latin typeface="Sylfaen" pitchFamily="18" charset="0"/>
            </a:endParaRPr>
          </a:p>
          <a:p>
            <a:pPr algn="l" eaLnBrk="1" hangingPunct="1">
              <a:buFontTx/>
              <a:buNone/>
            </a:pPr>
            <a:r>
              <a:rPr lang="en-US" dirty="0" smtClean="0">
                <a:latin typeface="Sylfaen" pitchFamily="18" charset="0"/>
              </a:rPr>
              <a:t>Engage students in the learning process and understand that </a:t>
            </a:r>
            <a:r>
              <a:rPr lang="en-US" u="sng" dirty="0" smtClean="0">
                <a:latin typeface="Sylfaen" pitchFamily="18" charset="0"/>
              </a:rPr>
              <a:t>instructional plans must be constantly monitored </a:t>
            </a:r>
            <a:r>
              <a:rPr lang="en-US" dirty="0" smtClean="0">
                <a:latin typeface="Sylfaen" pitchFamily="18" charset="0"/>
              </a:rPr>
              <a:t>and modified to enhance learning.</a:t>
            </a:r>
          </a:p>
          <a:p>
            <a:pPr algn="l" eaLnBrk="1" hangingPunct="1">
              <a:buFontTx/>
              <a:buNone/>
            </a:pPr>
            <a:endParaRPr lang="en-US" dirty="0" smtClean="0">
              <a:latin typeface="Sylfaen" pitchFamily="18" charset="0"/>
            </a:endParaRPr>
          </a:p>
          <a:p>
            <a:pPr algn="l" eaLnBrk="1" hangingPunct="1">
              <a:buFontTx/>
              <a:buNone/>
            </a:pPr>
            <a:r>
              <a:rPr lang="en-US" dirty="0" smtClean="0">
                <a:latin typeface="Sylfaen" pitchFamily="18" charset="0"/>
              </a:rPr>
              <a:t>Understand how students learn and </a:t>
            </a:r>
            <a:r>
              <a:rPr lang="en-US" u="sng" dirty="0" smtClean="0">
                <a:latin typeface="Sylfaen" pitchFamily="18" charset="0"/>
              </a:rPr>
              <a:t>make the curriculum responsive</a:t>
            </a:r>
            <a:r>
              <a:rPr lang="en-US" dirty="0" smtClean="0">
                <a:latin typeface="Sylfaen" pitchFamily="18" charset="0"/>
              </a:rPr>
              <a:t> to cultural diversity and to individual learning needs.</a:t>
            </a:r>
            <a:endParaRPr lang="en-US" dirty="0" smtClean="0"/>
          </a:p>
          <a:p>
            <a:pPr algn="l" eaLnBrk="1" hangingPunct="1">
              <a:buFontTx/>
              <a:buNone/>
            </a:pPr>
            <a:endParaRPr lang="en-US" u="sng" dirty="0" smtClean="0"/>
          </a:p>
          <a:p>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 that in mind…..</a:t>
            </a:r>
          </a:p>
          <a:p>
            <a:r>
              <a:rPr lang="en-US" dirty="0" smtClean="0"/>
              <a:t>Who is in the room?</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7C481F06-BCA8-48C7-A9A6-A7BF1234DFFF}" type="slidenum">
              <a:rPr lang="en-US" smtClean="0"/>
              <a:pPr>
                <a:defRPr/>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dirty="0" smtClean="0"/>
              <a:t>Use</a:t>
            </a:r>
            <a:r>
              <a:rPr lang="en-US" baseline="0" dirty="0" smtClean="0"/>
              <a:t> </a:t>
            </a:r>
            <a:r>
              <a:rPr lang="en-US" baseline="0" dirty="0" err="1" smtClean="0"/>
              <a:t>Wordle</a:t>
            </a:r>
            <a:r>
              <a:rPr lang="en-US" baseline="0" dirty="0" smtClean="0"/>
              <a:t> to create a word cloud of the concept of curriculum.</a:t>
            </a:r>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dirty="0" smtClean="0"/>
              <a:t>Use</a:t>
            </a:r>
            <a:r>
              <a:rPr lang="en-US" baseline="0" dirty="0" smtClean="0"/>
              <a:t> </a:t>
            </a:r>
            <a:r>
              <a:rPr lang="en-US" baseline="0" dirty="0" err="1" smtClean="0"/>
              <a:t>Wordle</a:t>
            </a:r>
            <a:r>
              <a:rPr lang="en-US" baseline="0" dirty="0" smtClean="0"/>
              <a:t> to create a word cloud of the concept of curriculum.</a:t>
            </a:r>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725675C3-C2D1-4D18-8EC0-A61519DFBC74}" type="slidenum">
              <a:rPr lang="en-US" smtClean="0"/>
              <a:pPr/>
              <a:t>16</a:t>
            </a:fld>
            <a:endParaRPr lang="en-US" smtClean="0"/>
          </a:p>
        </p:txBody>
      </p:sp>
      <p:sp>
        <p:nvSpPr>
          <p:cNvPr id="73731" name="Rectangle 2"/>
          <p:cNvSpPr>
            <a:spLocks noGrp="1" noRot="1" noChangeAspect="1" noChangeArrowheads="1" noTextEdit="1"/>
          </p:cNvSpPr>
          <p:nvPr>
            <p:ph type="sldImg"/>
          </p:nvPr>
        </p:nvSpPr>
        <p:spPr>
          <a:xfrm>
            <a:off x="1181100" y="696913"/>
            <a:ext cx="4648200" cy="3486150"/>
          </a:xfrm>
          <a:ln/>
        </p:spPr>
      </p:sp>
      <p:sp>
        <p:nvSpPr>
          <p:cNvPr id="73732"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ヒラギノ角ゴ Pro W3" pitchFamily="1" charset="-128"/>
                <a:cs typeface="ヒラギノ角ゴ Pro W3"/>
              </a:rPr>
              <a:t>The content that teachers teach and children learn is “curriculum.”  Standards and curriculum are not the same thing. Standards describe the desired outcome only, not precisely what must be taught or how to achieve it.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dirty="0" smtClean="0">
                <a:solidFill>
                  <a:schemeClr val="tx1">
                    <a:lumMod val="75000"/>
                    <a:lumOff val="25000"/>
                  </a:schemeClr>
                </a:solidFill>
                <a:latin typeface="Sylfaen" pitchFamily="18" charset="0"/>
              </a:rPr>
              <a:t>Curriculum is a Complex Combination of </a:t>
            </a:r>
            <a:r>
              <a:rPr lang="en-US" b="1" dirty="0" smtClean="0">
                <a:solidFill>
                  <a:schemeClr val="tx1">
                    <a:lumMod val="75000"/>
                    <a:lumOff val="25000"/>
                  </a:schemeClr>
                </a:solidFill>
                <a:latin typeface="Sylfaen" pitchFamily="18" charset="0"/>
              </a:rPr>
              <a:t/>
            </a:r>
            <a:br>
              <a:rPr lang="en-US" b="1" dirty="0" smtClean="0">
                <a:solidFill>
                  <a:schemeClr val="tx1">
                    <a:lumMod val="75000"/>
                    <a:lumOff val="25000"/>
                  </a:schemeClr>
                </a:solidFill>
                <a:latin typeface="Sylfaen" pitchFamily="18" charset="0"/>
              </a:rPr>
            </a:br>
            <a:r>
              <a:rPr lang="en-US" b="1" dirty="0" smtClean="0">
                <a:solidFill>
                  <a:schemeClr val="tx1">
                    <a:lumMod val="75000"/>
                    <a:lumOff val="25000"/>
                  </a:schemeClr>
                </a:solidFill>
                <a:latin typeface="Sylfaen" pitchFamily="18" charset="0"/>
              </a:rPr>
              <a:t>Materials, Resources, and Actions</a:t>
            </a:r>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700A1E24-AFF5-49EC-A5DB-EE7182DACE6C}" type="slidenum">
              <a:rPr lang="en-US" smtClean="0"/>
              <a:pPr/>
              <a:t>18</a:t>
            </a:fld>
            <a:endParaRPr lang="en-US" smtClean="0"/>
          </a:p>
        </p:txBody>
      </p:sp>
      <p:sp>
        <p:nvSpPr>
          <p:cNvPr id="74755" name="Rectangle 2"/>
          <p:cNvSpPr>
            <a:spLocks noGrp="1" noRot="1" noChangeAspect="1" noChangeArrowheads="1" noTextEdit="1"/>
          </p:cNvSpPr>
          <p:nvPr>
            <p:ph type="sldImg"/>
          </p:nvPr>
        </p:nvSpPr>
        <p:spPr>
          <a:xfrm>
            <a:off x="1181100" y="696913"/>
            <a:ext cx="4648200" cy="3486150"/>
          </a:xfrm>
          <a:ln/>
        </p:spPr>
      </p:sp>
      <p:sp>
        <p:nvSpPr>
          <p:cNvPr id="747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7A31485F-C4A6-42B0-990B-B568E914AB79}" type="slidenum">
              <a:rPr lang="en-US" smtClean="0"/>
              <a:pPr/>
              <a:t>19</a:t>
            </a:fld>
            <a:endParaRPr lang="en-US" smtClean="0"/>
          </a:p>
        </p:txBody>
      </p:sp>
      <p:sp>
        <p:nvSpPr>
          <p:cNvPr id="76803" name="Rectangle 2"/>
          <p:cNvSpPr>
            <a:spLocks noGrp="1" noRot="1" noChangeAspect="1" noChangeArrowheads="1" noTextEdit="1"/>
          </p:cNvSpPr>
          <p:nvPr>
            <p:ph type="sldImg"/>
          </p:nvPr>
        </p:nvSpPr>
        <p:spPr>
          <a:xfrm>
            <a:off x="1181100" y="696913"/>
            <a:ext cx="4648200" cy="3486150"/>
          </a:xfrm>
          <a:ln/>
        </p:spPr>
      </p:sp>
      <p:sp>
        <p:nvSpPr>
          <p:cNvPr id="768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7DD85D5E-B913-4D85-A9A0-74BF7092F1B7}" type="slidenum">
              <a:rPr lang="en-US" smtClean="0"/>
              <a:pPr/>
              <a:t>20</a:t>
            </a:fld>
            <a:endParaRPr lang="en-US" smtClean="0"/>
          </a:p>
        </p:txBody>
      </p:sp>
      <p:sp>
        <p:nvSpPr>
          <p:cNvPr id="77827" name="Rectangle 2"/>
          <p:cNvSpPr>
            <a:spLocks noGrp="1" noRot="1" noChangeAspect="1" noChangeArrowheads="1" noTextEdit="1"/>
          </p:cNvSpPr>
          <p:nvPr>
            <p:ph type="sldImg"/>
          </p:nvPr>
        </p:nvSpPr>
        <p:spPr>
          <a:xfrm>
            <a:off x="1181100" y="696913"/>
            <a:ext cx="4648200" cy="3486150"/>
          </a:xfrm>
          <a:ln/>
        </p:spPr>
      </p:sp>
      <p:sp>
        <p:nvSpPr>
          <p:cNvPr id="778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dirty="0" smtClean="0"/>
              <a:t>Curriculum is everything that is utilized to get from standards to student achievement,</a:t>
            </a:r>
            <a:r>
              <a:rPr lang="en-US" baseline="0" dirty="0" smtClean="0"/>
              <a:t> it</a:t>
            </a:r>
            <a:r>
              <a:rPr lang="en-US" sz="1200" baseline="0" dirty="0" smtClean="0">
                <a:solidFill>
                  <a:schemeClr val="tx1">
                    <a:lumMod val="75000"/>
                    <a:lumOff val="25000"/>
                  </a:schemeClr>
                </a:solidFill>
                <a:latin typeface="Sylfaen" pitchFamily="18" charset="0"/>
              </a:rPr>
              <a:t> </a:t>
            </a:r>
            <a:r>
              <a:rPr lang="en-US" sz="1200" dirty="0" smtClean="0">
                <a:solidFill>
                  <a:schemeClr val="tx1">
                    <a:lumMod val="75000"/>
                    <a:lumOff val="25000"/>
                  </a:schemeClr>
                </a:solidFill>
                <a:latin typeface="Sylfaen" pitchFamily="18" charset="0"/>
              </a:rPr>
              <a:t>is a Complex Combination of Materials, Resources, and Actions, </a:t>
            </a:r>
            <a:endParaRPr lang="en-US" sz="4000" b="1" kern="0" dirty="0" smtClean="0">
              <a:solidFill>
                <a:srgbClr val="00467A"/>
              </a:solidFill>
              <a:latin typeface="Sylfaen" pitchFamily="18" charset="0"/>
              <a:ea typeface="ヒラギノ角ゴ Pro W3" pitchFamily="1" charset="-128"/>
              <a:cs typeface="ヒラギノ角ゴ Pro W3"/>
            </a:endParaRPr>
          </a:p>
          <a:p>
            <a:pPr algn="l">
              <a:defRPr/>
            </a:pPr>
            <a:r>
              <a:rPr lang="en-US" sz="4000" b="1" kern="0" dirty="0" smtClean="0">
                <a:solidFill>
                  <a:srgbClr val="00467A"/>
                </a:solidFill>
                <a:latin typeface="Sylfaen" pitchFamily="18" charset="0"/>
                <a:ea typeface="ヒラギノ角ゴ Pro W3" pitchFamily="1" charset="-128"/>
                <a:cs typeface="ヒラギノ角ゴ Pro W3"/>
              </a:rPr>
              <a:t>This</a:t>
            </a:r>
            <a:r>
              <a:rPr lang="en-US" sz="4000" b="1" kern="0" baseline="0" dirty="0" smtClean="0">
                <a:solidFill>
                  <a:srgbClr val="00467A"/>
                </a:solidFill>
                <a:latin typeface="Sylfaen" pitchFamily="18" charset="0"/>
                <a:ea typeface="ヒラギノ角ゴ Pro W3" pitchFamily="1" charset="-128"/>
                <a:cs typeface="ヒラギノ角ゴ Pro W3"/>
              </a:rPr>
              <a:t> is a </a:t>
            </a:r>
            <a:r>
              <a:rPr lang="en-US" sz="4000" b="1" kern="0" dirty="0" smtClean="0">
                <a:solidFill>
                  <a:srgbClr val="00467A"/>
                </a:solidFill>
                <a:latin typeface="Sylfaen" pitchFamily="18" charset="0"/>
                <a:ea typeface="ヒラギノ角ゴ Pro W3" pitchFamily="1" charset="-128"/>
                <a:cs typeface="ヒラギノ角ゴ Pro W3"/>
              </a:rPr>
              <a:t>Shared Responsibility</a:t>
            </a:r>
          </a:p>
          <a:p>
            <a:pPr algn="l">
              <a:defRPr/>
            </a:pPr>
            <a:endParaRPr lang="en-US" sz="1200" dirty="0" smtClean="0">
              <a:latin typeface="Sylfaen" pitchFamily="18" charset="0"/>
            </a:endParaRPr>
          </a:p>
          <a:p>
            <a:pPr eaLnBrk="1" hangingPunct="1">
              <a:lnSpc>
                <a:spcPct val="90000"/>
              </a:lnSpc>
              <a:defRPr/>
            </a:pPr>
            <a:r>
              <a:rPr lang="en-US" sz="1200" dirty="0" smtClean="0">
                <a:latin typeface="Sylfaen" pitchFamily="18" charset="0"/>
              </a:rPr>
              <a:t>The Department of Public Instruction Deploys </a:t>
            </a:r>
            <a:r>
              <a:rPr lang="en-US" sz="2400" b="1" u="sng" dirty="0" smtClean="0">
                <a:solidFill>
                  <a:srgbClr val="00467A"/>
                </a:solidFill>
                <a:latin typeface="Sylfaen" pitchFamily="18" charset="0"/>
              </a:rPr>
              <a:t>STANDARDS</a:t>
            </a:r>
          </a:p>
          <a:p>
            <a:pPr marL="0" marR="0" indent="0" algn="l" defTabSz="914400" rtl="0" eaLnBrk="1" fontAlgn="base" latinLnBrk="0" hangingPunct="1">
              <a:lnSpc>
                <a:spcPct val="90000"/>
              </a:lnSpc>
              <a:spcBef>
                <a:spcPct val="30000"/>
              </a:spcBef>
              <a:spcAft>
                <a:spcPct val="0"/>
              </a:spcAft>
              <a:buClrTx/>
              <a:buSzTx/>
              <a:buFontTx/>
              <a:buNone/>
              <a:tabLst/>
              <a:defRPr/>
            </a:pPr>
            <a:r>
              <a:rPr lang="en-US" sz="2400" dirty="0" smtClean="0">
                <a:solidFill>
                  <a:schemeClr val="tx2"/>
                </a:solidFill>
                <a:latin typeface="Sylfaen" pitchFamily="18" charset="0"/>
              </a:rPr>
              <a:t>Standards</a:t>
            </a:r>
            <a:r>
              <a:rPr lang="en-US" sz="2400" baseline="0" dirty="0" smtClean="0">
                <a:solidFill>
                  <a:schemeClr val="tx2"/>
                </a:solidFill>
                <a:latin typeface="Sylfaen" pitchFamily="18" charset="0"/>
              </a:rPr>
              <a:t> d</a:t>
            </a:r>
            <a:r>
              <a:rPr lang="en-US" sz="2400" dirty="0" smtClean="0">
                <a:solidFill>
                  <a:schemeClr val="tx2"/>
                </a:solidFill>
                <a:latin typeface="Sylfaen" pitchFamily="18" charset="0"/>
              </a:rPr>
              <a:t>efine the knowledge and skills students should have within their K-12 education careers to prepare them for higher education or work. </a:t>
            </a:r>
          </a:p>
          <a:p>
            <a:pPr eaLnBrk="1" hangingPunct="1">
              <a:lnSpc>
                <a:spcPct val="90000"/>
              </a:lnSpc>
              <a:defRPr/>
            </a:pPr>
            <a:endParaRPr lang="en-US" sz="2400" b="1" u="sng" dirty="0" smtClean="0">
              <a:solidFill>
                <a:srgbClr val="00467A"/>
              </a:solidFill>
              <a:latin typeface="Sylfaen" pitchFamily="18" charset="0"/>
            </a:endParaRPr>
          </a:p>
          <a:p>
            <a:pPr eaLnBrk="1" hangingPunct="1">
              <a:lnSpc>
                <a:spcPct val="90000"/>
              </a:lnSpc>
              <a:defRPr/>
            </a:pPr>
            <a:endParaRPr lang="en-US" sz="1200" dirty="0" smtClean="0">
              <a:solidFill>
                <a:srgbClr val="00467A"/>
              </a:solidFill>
              <a:latin typeface="Sylfaen" pitchFamily="18" charset="0"/>
            </a:endParaRPr>
          </a:p>
          <a:p>
            <a:pPr eaLnBrk="1" hangingPunct="1">
              <a:lnSpc>
                <a:spcPct val="90000"/>
              </a:lnSpc>
              <a:defRPr/>
            </a:pPr>
            <a:r>
              <a:rPr lang="en-US" sz="1200" dirty="0" smtClean="0">
                <a:latin typeface="Sylfaen" pitchFamily="18" charset="0"/>
              </a:rPr>
              <a:t>The District Develops</a:t>
            </a:r>
            <a:r>
              <a:rPr lang="en-US" sz="1200" baseline="0" dirty="0" smtClean="0">
                <a:latin typeface="Sylfaen" pitchFamily="18" charset="0"/>
              </a:rPr>
              <a:t> </a:t>
            </a:r>
            <a:r>
              <a:rPr lang="en-US" sz="2400" b="1" u="sng" dirty="0" smtClean="0">
                <a:solidFill>
                  <a:srgbClr val="00467A"/>
                </a:solidFill>
                <a:latin typeface="Sylfaen" pitchFamily="18" charset="0"/>
              </a:rPr>
              <a:t>LOCAL</a:t>
            </a:r>
            <a:r>
              <a:rPr lang="en-US" sz="2400" u="sng" dirty="0" smtClean="0">
                <a:solidFill>
                  <a:srgbClr val="00467A"/>
                </a:solidFill>
                <a:latin typeface="Sylfaen" pitchFamily="18" charset="0"/>
              </a:rPr>
              <a:t> </a:t>
            </a:r>
            <a:r>
              <a:rPr lang="en-US" sz="2400" b="1" u="sng" dirty="0" smtClean="0">
                <a:solidFill>
                  <a:srgbClr val="00467A"/>
                </a:solidFill>
                <a:latin typeface="Sylfaen" pitchFamily="18" charset="0"/>
              </a:rPr>
              <a:t>CURRICULA </a:t>
            </a:r>
          </a:p>
          <a:p>
            <a:pPr marL="0" marR="0" indent="0" algn="l" defTabSz="914400" rtl="0" eaLnBrk="1" fontAlgn="base" latinLnBrk="0" hangingPunct="1">
              <a:lnSpc>
                <a:spcPct val="90000"/>
              </a:lnSpc>
              <a:spcBef>
                <a:spcPct val="30000"/>
              </a:spcBef>
              <a:spcAft>
                <a:spcPct val="0"/>
              </a:spcAft>
              <a:buClrTx/>
              <a:buSzTx/>
              <a:buFontTx/>
              <a:buNone/>
              <a:tabLst/>
              <a:defRPr/>
            </a:pPr>
            <a:r>
              <a:rPr lang="en-US" sz="2400" dirty="0" smtClean="0">
                <a:latin typeface="Sylfaen" pitchFamily="18" charset="0"/>
              </a:rPr>
              <a:t>Local</a:t>
            </a:r>
            <a:r>
              <a:rPr lang="en-US" sz="2400" baseline="0" dirty="0" smtClean="0">
                <a:latin typeface="Sylfaen" pitchFamily="18" charset="0"/>
              </a:rPr>
              <a:t> Curricula a</a:t>
            </a:r>
            <a:r>
              <a:rPr lang="en-US" sz="2400" dirty="0" smtClean="0">
                <a:latin typeface="Sylfaen" pitchFamily="18" charset="0"/>
              </a:rPr>
              <a:t>rticulates district expectations regarding scope, sequence, and achievement benchmarks for each content area</a:t>
            </a:r>
          </a:p>
          <a:p>
            <a:pPr eaLnBrk="1" hangingPunct="1">
              <a:lnSpc>
                <a:spcPct val="90000"/>
              </a:lnSpc>
              <a:defRPr/>
            </a:pPr>
            <a:endParaRPr lang="en-US" sz="2400" b="1" u="sng" dirty="0" smtClean="0">
              <a:solidFill>
                <a:srgbClr val="00467A"/>
              </a:solidFill>
              <a:latin typeface="Sylfaen" pitchFamily="18" charset="0"/>
            </a:endParaRPr>
          </a:p>
          <a:p>
            <a:pPr eaLnBrk="1" hangingPunct="1">
              <a:lnSpc>
                <a:spcPct val="90000"/>
              </a:lnSpc>
              <a:defRPr/>
            </a:pPr>
            <a:endParaRPr lang="en-US" sz="1200" dirty="0" smtClean="0">
              <a:solidFill>
                <a:srgbClr val="00467A"/>
              </a:solidFill>
              <a:latin typeface="Sylfaen" pitchFamily="18" charset="0"/>
            </a:endParaRPr>
          </a:p>
          <a:p>
            <a:pPr eaLnBrk="1" hangingPunct="1">
              <a:lnSpc>
                <a:spcPct val="90000"/>
              </a:lnSpc>
              <a:defRPr/>
            </a:pPr>
            <a:r>
              <a:rPr lang="en-US" sz="1200" dirty="0" smtClean="0">
                <a:latin typeface="Sylfaen" pitchFamily="18" charset="0"/>
              </a:rPr>
              <a:t>The Teachers Design </a:t>
            </a:r>
            <a:r>
              <a:rPr lang="en-US" sz="2400" b="1" u="sng" dirty="0" smtClean="0">
                <a:solidFill>
                  <a:srgbClr val="00467A"/>
                </a:solidFill>
                <a:latin typeface="Sylfaen" pitchFamily="18" charset="0"/>
              </a:rPr>
              <a:t>INSTRUCTION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2400" dirty="0" smtClean="0">
                <a:latin typeface="Sylfaen" pitchFamily="18" charset="0"/>
              </a:rPr>
              <a:t>Instruction Provides learning experiences, aligned with local curriculum expectations, to prepare students to meet the standards set by the state.</a:t>
            </a:r>
            <a:endParaRPr lang="en-US" sz="2400" b="1" u="sng" dirty="0" smtClean="0">
              <a:solidFill>
                <a:srgbClr val="00467A"/>
              </a:solidFill>
              <a:latin typeface="Sylfaen" pitchFamily="18" charset="0"/>
            </a:endParaRPr>
          </a:p>
          <a:p>
            <a:pPr eaLnBrk="1" hangingPunct="1">
              <a:lnSpc>
                <a:spcPct val="90000"/>
              </a:lnSpc>
              <a:defRPr/>
            </a:pPr>
            <a:endParaRPr lang="en-US" sz="2400" b="1" u="sng" dirty="0" smtClean="0">
              <a:solidFill>
                <a:srgbClr val="00467A"/>
              </a:solidFill>
              <a:latin typeface="Sylfaen" pitchFamily="18" charset="0"/>
            </a:endParaRPr>
          </a:p>
          <a:p>
            <a:pPr eaLnBrk="1" hangingPunct="1">
              <a:lnSpc>
                <a:spcPct val="90000"/>
              </a:lnSpc>
              <a:defRPr/>
            </a:pPr>
            <a:r>
              <a:rPr lang="en-US" sz="2400" dirty="0" smtClean="0">
                <a:solidFill>
                  <a:schemeClr val="tx1">
                    <a:lumMod val="75000"/>
                    <a:lumOff val="25000"/>
                  </a:schemeClr>
                </a:solidFill>
                <a:latin typeface="Sylfaen" pitchFamily="18" charset="0"/>
              </a:rPr>
              <a:t>Let’s consider the role of the components designed and deployed by a district. We will refer to this as </a:t>
            </a:r>
            <a:r>
              <a:rPr lang="en-US" sz="4800" b="1" i="1" u="sng" dirty="0" smtClean="0">
                <a:solidFill>
                  <a:srgbClr val="00467A"/>
                </a:solidFill>
                <a:latin typeface="Sylfaen" pitchFamily="18" charset="0"/>
              </a:rPr>
              <a:t>Local Curricula</a:t>
            </a:r>
            <a:endParaRPr lang="en-US" sz="2400" dirty="0">
              <a:solidFill>
                <a:schemeClr val="tx1">
                  <a:lumMod val="50000"/>
                  <a:lumOff val="50000"/>
                </a:schemeClr>
              </a:solidFill>
              <a:latin typeface="Sylfaen" pitchFamily="18" charset="0"/>
            </a:endParaRPr>
          </a:p>
        </p:txBody>
      </p:sp>
      <p:sp>
        <p:nvSpPr>
          <p:cNvPr id="4" name="Slide Number Placeholder 3"/>
          <p:cNvSpPr>
            <a:spLocks noGrp="1"/>
          </p:cNvSpPr>
          <p:nvPr>
            <p:ph type="sldNum" sz="quarter" idx="10"/>
          </p:nvPr>
        </p:nvSpPr>
        <p:spPr/>
        <p:txBody>
          <a:bodyPr/>
          <a:lstStyle/>
          <a:p>
            <a:pPr>
              <a:defRPr/>
            </a:pPr>
            <a:fld id="{7C481F06-BCA8-48C7-A9A6-A7BF1234DFFF}" type="slidenum">
              <a:rPr lang="en-US" smtClean="0"/>
              <a:pPr>
                <a:defRPr/>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dirty="0" smtClean="0"/>
              <a:t>We need curriculum to get from standards to student achievement.</a:t>
            </a:r>
          </a:p>
          <a:p>
            <a:r>
              <a:rPr lang="en-US" dirty="0" smtClean="0"/>
              <a:t>At some interval, these things happen:</a:t>
            </a:r>
          </a:p>
          <a:p>
            <a:r>
              <a:rPr lang="en-US" dirty="0" smtClean="0"/>
              <a:t>Standards are released. Districts prepare for the new standards. Teachers shift to the new standards.</a:t>
            </a:r>
          </a:p>
          <a:p>
            <a:r>
              <a:rPr lang="en-US" dirty="0" smtClean="0"/>
              <a:t> </a:t>
            </a:r>
          </a:p>
          <a:p>
            <a:r>
              <a:rPr lang="en-US" dirty="0" smtClean="0"/>
              <a:t>This used to be a staggered five year cycle, with a few content areas added annually, so that all were updated in the five year period, then the cycle began again.</a:t>
            </a:r>
          </a:p>
          <a:p>
            <a:r>
              <a:rPr lang="en-US" dirty="0" smtClean="0"/>
              <a:t> </a:t>
            </a:r>
          </a:p>
          <a:p>
            <a:r>
              <a:rPr lang="en-US" dirty="0" smtClean="0"/>
              <a:t>You know from the Call for Change module that our state board of education has made a commitment to move to Common Core and Essential Standards by 2012, with new assessments to follow in 2012-13</a:t>
            </a:r>
          </a:p>
          <a:p>
            <a:r>
              <a:rPr lang="en-US" dirty="0" smtClean="0"/>
              <a:t> </a:t>
            </a:r>
          </a:p>
          <a:p>
            <a:r>
              <a:rPr lang="en-US" dirty="0" smtClean="0"/>
              <a:t>So for the first time in history, we must consider how to get from new state standards to student achievement for every content area simultaneously.</a:t>
            </a:r>
          </a:p>
          <a:p>
            <a:r>
              <a:rPr lang="en-US" dirty="0" smtClean="0"/>
              <a:t> </a:t>
            </a:r>
          </a:p>
          <a:p>
            <a:r>
              <a:rPr lang="en-US" dirty="0" smtClean="0"/>
              <a:t>This is an ambitious journey, and it begins here, with you, at this institute.</a:t>
            </a:r>
          </a:p>
          <a:p>
            <a:r>
              <a:rPr lang="en-US" dirty="0" smtClean="0"/>
              <a:t> </a:t>
            </a:r>
          </a:p>
          <a:p>
            <a:r>
              <a:rPr lang="en-US" dirty="0" smtClean="0"/>
              <a:t>If you think of it as a bus, we are loading it with a variety of people, serving in various roles.</a:t>
            </a:r>
          </a:p>
          <a:p>
            <a:r>
              <a:rPr lang="en-US" dirty="0" smtClean="0"/>
              <a:t>Your LEA teams, as well as DPI support for Content areas, Instructional Technology, and Professional development are all here for these two days, working together so you will have the knowledge, skills, and tools to prepare to implementation the new state standards beginning in 2012.</a:t>
            </a:r>
          </a:p>
          <a:p>
            <a:r>
              <a:rPr lang="en-US" dirty="0" smtClean="0"/>
              <a:t> </a:t>
            </a:r>
          </a:p>
          <a:p>
            <a:r>
              <a:rPr lang="en-US" dirty="0" smtClean="0"/>
              <a:t>When the bus leaves this institute, you will carry the relationships and information developed here back to your districts and use them as a roadmap to begin preparing your systems and structures for the work.</a:t>
            </a:r>
          </a:p>
          <a:p>
            <a:r>
              <a:rPr lang="en-US" dirty="0" smtClean="0"/>
              <a:t> </a:t>
            </a:r>
          </a:p>
          <a:p>
            <a:r>
              <a:rPr lang="en-US" dirty="0" smtClean="0"/>
              <a:t>The task will be two fold</a:t>
            </a:r>
          </a:p>
          <a:p>
            <a:pPr lvl="0"/>
            <a:r>
              <a:rPr lang="en-US" dirty="0" smtClean="0"/>
              <a:t>To create teams to develop the local curriculum</a:t>
            </a:r>
          </a:p>
          <a:p>
            <a:pPr lvl="0"/>
            <a:r>
              <a:rPr lang="en-US" dirty="0" smtClean="0"/>
              <a:t>To prepare teachers in your district for the transition to the new standards</a:t>
            </a:r>
          </a:p>
          <a:p>
            <a:r>
              <a:rPr lang="en-US" dirty="0" smtClean="0"/>
              <a:t> </a:t>
            </a:r>
          </a:p>
          <a:p>
            <a:r>
              <a:rPr lang="en-US" dirty="0" smtClean="0"/>
              <a:t>It will be important to have five voices represented on your working teams:</a:t>
            </a:r>
          </a:p>
          <a:p>
            <a:pPr lvl="0"/>
            <a:r>
              <a:rPr lang="en-US" sz="1200" kern="1200" dirty="0" smtClean="0">
                <a:solidFill>
                  <a:schemeClr val="tx1"/>
                </a:solidFill>
                <a:latin typeface="Arial" charset="0"/>
                <a:ea typeface="ヒラギノ角ゴ Pro W3" pitchFamily="1" charset="-128"/>
                <a:cs typeface="ヒラギノ角ゴ Pro W3"/>
              </a:rPr>
              <a:t>District leader voices, </a:t>
            </a:r>
          </a:p>
          <a:p>
            <a:pPr lvl="0"/>
            <a:r>
              <a:rPr lang="en-US" sz="1200" kern="1200" dirty="0" smtClean="0">
                <a:solidFill>
                  <a:schemeClr val="tx1"/>
                </a:solidFill>
                <a:latin typeface="Arial" charset="0"/>
                <a:ea typeface="ヒラギノ角ゴ Pro W3" pitchFamily="1" charset="-128"/>
                <a:cs typeface="ヒラギノ角ゴ Pro W3"/>
              </a:rPr>
              <a:t>Curriculum design voices,  </a:t>
            </a:r>
          </a:p>
          <a:p>
            <a:pPr lvl="0"/>
            <a:r>
              <a:rPr lang="en-US" sz="1200" kern="1200" dirty="0" smtClean="0">
                <a:solidFill>
                  <a:schemeClr val="tx1"/>
                </a:solidFill>
                <a:latin typeface="Arial" charset="0"/>
                <a:ea typeface="ヒラギノ角ゴ Pro W3" pitchFamily="1" charset="-128"/>
                <a:cs typeface="ヒラギノ角ゴ Pro W3"/>
              </a:rPr>
              <a:t>Content expert voices, </a:t>
            </a:r>
          </a:p>
          <a:p>
            <a:pPr lvl="0"/>
            <a:r>
              <a:rPr lang="en-US" sz="1200" kern="1200" dirty="0" smtClean="0">
                <a:solidFill>
                  <a:schemeClr val="tx1"/>
                </a:solidFill>
                <a:latin typeface="Arial" charset="0"/>
                <a:ea typeface="ヒラギノ角ゴ Pro W3" pitchFamily="1" charset="-128"/>
                <a:cs typeface="ヒラギノ角ゴ Pro W3"/>
              </a:rPr>
              <a:t>School level influence (reality check) voices, </a:t>
            </a:r>
          </a:p>
          <a:p>
            <a:pPr lvl="0"/>
            <a:r>
              <a:rPr lang="en-US" sz="1200" kern="1200" dirty="0" smtClean="0">
                <a:solidFill>
                  <a:schemeClr val="tx1"/>
                </a:solidFill>
                <a:latin typeface="Arial" charset="0"/>
                <a:ea typeface="ヒラギノ角ゴ Pro W3" pitchFamily="1" charset="-128"/>
                <a:cs typeface="ヒラギノ角ゴ Pro W3"/>
              </a:rPr>
              <a:t>Community voices</a:t>
            </a:r>
          </a:p>
          <a:p>
            <a:r>
              <a:rPr lang="en-US" sz="1200" kern="1200" dirty="0" smtClean="0">
                <a:solidFill>
                  <a:schemeClr val="tx1"/>
                </a:solidFill>
                <a:latin typeface="Arial" charset="0"/>
                <a:ea typeface="ヒラギノ角ゴ Pro W3" pitchFamily="1" charset="-128"/>
                <a:cs typeface="ヒラギノ角ゴ Pro W3"/>
              </a:rPr>
              <a:t>The working teams will be designing your local curricula, and we will begin our work here. Our priority is to make sure that there is consistency and strength here, because in 2012, schools must address a new set of standards for all content areas.</a:t>
            </a:r>
          </a:p>
          <a:p>
            <a:r>
              <a:rPr lang="en-US" sz="1200" kern="1200" dirty="0" smtClean="0">
                <a:solidFill>
                  <a:schemeClr val="tx1"/>
                </a:solidFill>
                <a:latin typeface="Arial" charset="0"/>
                <a:ea typeface="ヒラギノ角ゴ Pro W3" pitchFamily="1" charset="-128"/>
                <a:cs typeface="ヒラギノ角ゴ Pro W3"/>
              </a:rPr>
              <a:t>Our goal for this session is to reach a common understanding of what we mean by local curricula.</a:t>
            </a:r>
          </a:p>
        </p:txBody>
      </p:sp>
      <p:sp>
        <p:nvSpPr>
          <p:cNvPr id="4" name="Slide Number Placeholder 3"/>
          <p:cNvSpPr>
            <a:spLocks noGrp="1"/>
          </p:cNvSpPr>
          <p:nvPr>
            <p:ph type="sldNum" sz="quarter" idx="10"/>
          </p:nvPr>
        </p:nvSpPr>
        <p:spPr/>
        <p:txBody>
          <a:bodyPr/>
          <a:lstStyle/>
          <a:p>
            <a:pPr>
              <a:defRPr/>
            </a:pPr>
            <a:fld id="{7C481F06-BCA8-48C7-A9A6-A7BF1234DFFF}"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 were preparing to go</a:t>
            </a:r>
            <a:r>
              <a:rPr lang="en-US" baseline="0" dirty="0" smtClean="0"/>
              <a:t> on a rock climbing expedition, what gear do you think you might need?</a:t>
            </a:r>
          </a:p>
          <a:p>
            <a:endParaRPr lang="en-US" baseline="0" dirty="0" smtClean="0"/>
          </a:p>
          <a:p>
            <a:r>
              <a:rPr lang="en-US" baseline="0" dirty="0" smtClean="0"/>
              <a:t>Think Pair Share</a:t>
            </a:r>
          </a:p>
          <a:p>
            <a:r>
              <a:rPr lang="en-US" baseline="0" dirty="0" smtClean="0"/>
              <a:t>Jot down the things it would take to help you be safe and successful.</a:t>
            </a:r>
          </a:p>
          <a:p>
            <a:endParaRPr lang="en-US" dirty="0"/>
          </a:p>
        </p:txBody>
      </p:sp>
      <p:sp>
        <p:nvSpPr>
          <p:cNvPr id="4" name="Slide Number Placeholder 3"/>
          <p:cNvSpPr>
            <a:spLocks noGrp="1"/>
          </p:cNvSpPr>
          <p:nvPr>
            <p:ph type="sldNum" sz="quarter" idx="10"/>
          </p:nvPr>
        </p:nvSpPr>
        <p:spPr/>
        <p:txBody>
          <a:bodyPr/>
          <a:lstStyle/>
          <a:p>
            <a:pPr>
              <a:defRPr/>
            </a:pPr>
            <a:fld id="{7C481F06-BCA8-48C7-A9A6-A7BF1234DFFF}" type="slidenum">
              <a:rPr lang="en-US" smtClean="0"/>
              <a:pPr>
                <a:defRPr/>
              </a:pPr>
              <a:t>22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b="0" dirty="0" smtClean="0"/>
              <a:t>How many had:??</a:t>
            </a:r>
          </a:p>
          <a:p>
            <a:r>
              <a:rPr lang="en-US" b="0" dirty="0" smtClean="0"/>
              <a:t>Map</a:t>
            </a:r>
          </a:p>
          <a:p>
            <a:r>
              <a:rPr lang="en-US" b="0" dirty="0" smtClean="0"/>
              <a:t>Rope</a:t>
            </a:r>
          </a:p>
          <a:p>
            <a:r>
              <a:rPr lang="en-US" b="0" dirty="0" smtClean="0"/>
              <a:t>Safety</a:t>
            </a:r>
            <a:r>
              <a:rPr lang="en-US" b="0" baseline="0" dirty="0" smtClean="0"/>
              <a:t> Harness</a:t>
            </a:r>
          </a:p>
          <a:p>
            <a:r>
              <a:rPr lang="en-US" b="0" baseline="0" dirty="0" smtClean="0"/>
              <a:t>Helmet</a:t>
            </a:r>
          </a:p>
          <a:p>
            <a:endParaRPr lang="en-US" b="1" dirty="0" smtClean="0"/>
          </a:p>
          <a:p>
            <a:endParaRPr lang="en-US" b="1" dirty="0" smtClean="0"/>
          </a:p>
          <a:p>
            <a:r>
              <a:rPr lang="en-US" b="1" dirty="0" smtClean="0"/>
              <a:t>What is</a:t>
            </a:r>
            <a:r>
              <a:rPr lang="en-US" b="1" baseline="0" dirty="0" smtClean="0"/>
              <a:t> the role of the map and the gear?</a:t>
            </a:r>
          </a:p>
          <a:p>
            <a:pPr>
              <a:buFont typeface="Arial" pitchFamily="34" charset="0"/>
              <a:buChar char="•"/>
            </a:pPr>
            <a:r>
              <a:rPr lang="en-US" baseline="0" dirty="0" smtClean="0"/>
              <a:t>Gives the climber guidance</a:t>
            </a:r>
          </a:p>
          <a:p>
            <a:pPr>
              <a:buFont typeface="Arial" pitchFamily="34" charset="0"/>
              <a:buChar char="•"/>
            </a:pPr>
            <a:r>
              <a:rPr lang="en-US" baseline="0" dirty="0" smtClean="0"/>
              <a:t>Tells the climber where to start, and what direction to go</a:t>
            </a:r>
          </a:p>
          <a:p>
            <a:pPr>
              <a:buFont typeface="Arial" pitchFamily="34" charset="0"/>
              <a:buChar char="•"/>
            </a:pPr>
            <a:r>
              <a:rPr lang="en-US" baseline="0" dirty="0" smtClean="0"/>
              <a:t>Helps the climber succeed</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Keeps the climber safe</a:t>
            </a:r>
          </a:p>
          <a:p>
            <a:r>
              <a:rPr lang="en-US" b="1" dirty="0" smtClean="0"/>
              <a:t>What</a:t>
            </a:r>
            <a:r>
              <a:rPr lang="en-US" b="1" baseline="0" dirty="0" smtClean="0"/>
              <a:t> are the consequences of having no map or gear?</a:t>
            </a:r>
          </a:p>
          <a:p>
            <a:pPr>
              <a:buFont typeface="Arial" pitchFamily="34" charset="0"/>
              <a:buChar char="•"/>
            </a:pPr>
            <a:r>
              <a:rPr lang="en-US" b="0" baseline="0" dirty="0" smtClean="0"/>
              <a:t>Lack of direction</a:t>
            </a:r>
          </a:p>
          <a:p>
            <a:pPr>
              <a:buFont typeface="Arial" pitchFamily="34" charset="0"/>
              <a:buChar char="•"/>
            </a:pPr>
            <a:r>
              <a:rPr lang="en-US" b="0" baseline="0" dirty="0" smtClean="0"/>
              <a:t>Limited opportunity for success</a:t>
            </a:r>
          </a:p>
          <a:p>
            <a:pPr>
              <a:buFont typeface="Arial" pitchFamily="34" charset="0"/>
              <a:buChar char="•"/>
            </a:pPr>
            <a:r>
              <a:rPr lang="en-US" b="0" baseline="0" dirty="0" smtClean="0"/>
              <a:t>The mountain looks impossible</a:t>
            </a:r>
          </a:p>
          <a:p>
            <a:endParaRPr lang="en-US" b="1" baseline="0" dirty="0" smtClean="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23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dirty="0" smtClean="0"/>
              <a:t>If curriculum were that climbing </a:t>
            </a:r>
            <a:r>
              <a:rPr lang="en-US" dirty="0" err="1" smtClean="0"/>
              <a:t>expidition</a:t>
            </a:r>
            <a:r>
              <a:rPr lang="en-US" dirty="0" smtClean="0"/>
              <a:t>,</a:t>
            </a:r>
          </a:p>
          <a:p>
            <a:endParaRPr lang="en-US" dirty="0" smtClean="0"/>
          </a:p>
          <a:p>
            <a:r>
              <a:rPr lang="en-US" dirty="0" smtClean="0"/>
              <a:t>The</a:t>
            </a:r>
            <a:r>
              <a:rPr lang="en-US" baseline="0" dirty="0" smtClean="0"/>
              <a:t> mountain would be the standards</a:t>
            </a:r>
          </a:p>
          <a:p>
            <a:r>
              <a:rPr lang="en-US" baseline="0" dirty="0" smtClean="0"/>
              <a:t>The map and gear would be local curricula</a:t>
            </a:r>
          </a:p>
          <a:p>
            <a:r>
              <a:rPr lang="en-US" baseline="0" dirty="0" smtClean="0"/>
              <a:t>The act of climbing would be instruction and assessment</a:t>
            </a:r>
          </a:p>
          <a:p>
            <a:r>
              <a:rPr lang="en-US" baseline="0" dirty="0" smtClean="0"/>
              <a:t>In order to reach the top…Achievement</a:t>
            </a:r>
            <a:endParaRPr lang="en-US" dirty="0"/>
          </a:p>
        </p:txBody>
      </p:sp>
      <p:sp>
        <p:nvSpPr>
          <p:cNvPr id="4" name="Slide Number Placeholder 3"/>
          <p:cNvSpPr>
            <a:spLocks noGrp="1"/>
          </p:cNvSpPr>
          <p:nvPr>
            <p:ph type="sldNum" sz="quarter" idx="10"/>
          </p:nvPr>
        </p:nvSpPr>
        <p:spPr/>
        <p:txBody>
          <a:bodyPr/>
          <a:lstStyle/>
          <a:p>
            <a:pPr>
              <a:defRPr/>
            </a:pPr>
            <a:fld id="{7C481F06-BCA8-48C7-A9A6-A7BF1234DFFF}" type="slidenum">
              <a:rPr lang="en-US" smtClean="0"/>
              <a:pPr>
                <a:defRPr/>
              </a:pPr>
              <a:t>24</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Is there recommended “gear” for good local curricula?</a:t>
            </a:r>
          </a:p>
          <a:p>
            <a:endParaRPr lang="en-US" dirty="0" smtClean="0"/>
          </a:p>
          <a:p>
            <a:r>
              <a:rPr lang="en-US" dirty="0" smtClean="0"/>
              <a:t>There are many</a:t>
            </a:r>
            <a:r>
              <a:rPr lang="en-US" baseline="0" dirty="0" smtClean="0"/>
              <a:t> books offering guidance with this.</a:t>
            </a:r>
          </a:p>
          <a:p>
            <a:endParaRPr lang="en-US" baseline="0" dirty="0" smtClean="0"/>
          </a:p>
          <a:p>
            <a:r>
              <a:rPr lang="en-US" baseline="0" dirty="0" smtClean="0"/>
              <a:t>Across this variety of resources, six components seem to emerge.</a:t>
            </a:r>
            <a:endParaRPr lang="en-US" dirty="0"/>
          </a:p>
        </p:txBody>
      </p:sp>
      <p:sp>
        <p:nvSpPr>
          <p:cNvPr id="4" name="Slide Number Placeholder 3"/>
          <p:cNvSpPr>
            <a:spLocks noGrp="1"/>
          </p:cNvSpPr>
          <p:nvPr>
            <p:ph type="sldNum" sz="quarter" idx="10"/>
          </p:nvPr>
        </p:nvSpPr>
        <p:spPr/>
        <p:txBody>
          <a:bodyPr/>
          <a:lstStyle/>
          <a:p>
            <a:pPr>
              <a:defRPr/>
            </a:pPr>
            <a:fld id="{7C481F06-BCA8-48C7-A9A6-A7BF1234DFFF}" type="slidenum">
              <a:rPr lang="en-US" smtClean="0"/>
              <a:pPr>
                <a:defRPr/>
              </a:pPr>
              <a:t>25</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All districts have some of these things, and some districts have all of these things. </a:t>
            </a:r>
          </a:p>
          <a:p>
            <a:endParaRPr lang="en-US" dirty="0" smtClean="0"/>
          </a:p>
          <a:p>
            <a:r>
              <a:rPr lang="en-US" dirty="0" smtClean="0"/>
              <a:t>Across</a:t>
            </a:r>
            <a:r>
              <a:rPr lang="en-US" baseline="0" dirty="0" smtClean="0"/>
              <a:t> districts, each component may have a different names, or multiple components might be addressed by a single type of document. For example, a “curriculum guide” probably address learning targets AND the instructional sequence.</a:t>
            </a:r>
          </a:p>
          <a:p>
            <a:r>
              <a:rPr lang="en-US" baseline="0" dirty="0" smtClean="0"/>
              <a:t> </a:t>
            </a:r>
            <a:endParaRPr lang="en-US" dirty="0" smtClean="0"/>
          </a:p>
          <a:p>
            <a:r>
              <a:rPr lang="en-US" dirty="0" smtClean="0"/>
              <a:t>Let’s be sure we have a common picture of each of these components</a:t>
            </a:r>
          </a:p>
          <a:p>
            <a:endParaRPr lang="en-US" dirty="0" smtClean="0"/>
          </a:p>
          <a:p>
            <a:r>
              <a:rPr lang="en-US" dirty="0" smtClean="0"/>
              <a:t>Thinking of</a:t>
            </a:r>
            <a:r>
              <a:rPr lang="en-US" baseline="0" dirty="0" smtClean="0"/>
              <a:t> your own district, what documents, actions, or resources do you have for each of these six categories?</a:t>
            </a:r>
          </a:p>
          <a:p>
            <a:endParaRPr lang="en-US" baseline="0" dirty="0" smtClean="0"/>
          </a:p>
          <a:p>
            <a:pPr>
              <a:buFont typeface="Arial" pitchFamily="34" charset="0"/>
              <a:buChar char="•"/>
            </a:pPr>
            <a:r>
              <a:rPr lang="en-US" sz="1200" dirty="0" smtClean="0"/>
              <a:t> Learning Targets</a:t>
            </a:r>
          </a:p>
          <a:p>
            <a:pPr>
              <a:buFont typeface="Arial" pitchFamily="34" charset="0"/>
              <a:buChar char="•"/>
            </a:pPr>
            <a:r>
              <a:rPr lang="en-US" sz="1200" dirty="0" smtClean="0"/>
              <a:t> Instructional Sequence</a:t>
            </a:r>
          </a:p>
          <a:p>
            <a:pPr>
              <a:buFont typeface="Arial" pitchFamily="34" charset="0"/>
              <a:buChar char="•"/>
            </a:pPr>
            <a:r>
              <a:rPr lang="en-US" sz="1200" dirty="0" smtClean="0"/>
              <a:t> Recommended Delivery Practices</a:t>
            </a:r>
          </a:p>
          <a:p>
            <a:pPr>
              <a:buFont typeface="Arial" pitchFamily="34" charset="0"/>
              <a:buChar char="•"/>
            </a:pPr>
            <a:r>
              <a:rPr lang="en-US" sz="1200" dirty="0" smtClean="0"/>
              <a:t> Assessment Guidance</a:t>
            </a:r>
          </a:p>
          <a:p>
            <a:pPr>
              <a:buFont typeface="Arial" pitchFamily="34" charset="0"/>
              <a:buChar char="•"/>
            </a:pPr>
            <a:r>
              <a:rPr lang="en-US" sz="1200" dirty="0" smtClean="0"/>
              <a:t> Professional Development</a:t>
            </a:r>
          </a:p>
          <a:p>
            <a:pPr>
              <a:buFont typeface="Arial" pitchFamily="34" charset="0"/>
              <a:buChar char="•"/>
            </a:pPr>
            <a:r>
              <a:rPr lang="en-US" sz="1200" dirty="0" smtClean="0"/>
              <a:t> Policies &amp; Regulations</a:t>
            </a:r>
          </a:p>
          <a:p>
            <a:endParaRPr lang="en-US" dirty="0"/>
          </a:p>
        </p:txBody>
      </p:sp>
      <p:sp>
        <p:nvSpPr>
          <p:cNvPr id="4" name="Slide Number Placeholder 3"/>
          <p:cNvSpPr>
            <a:spLocks noGrp="1"/>
          </p:cNvSpPr>
          <p:nvPr>
            <p:ph type="sldNum" sz="quarter" idx="10"/>
          </p:nvPr>
        </p:nvSpPr>
        <p:spPr/>
        <p:txBody>
          <a:bodyPr/>
          <a:lstStyle/>
          <a:p>
            <a:pPr>
              <a:defRPr/>
            </a:pPr>
            <a:fld id="{7C481F06-BCA8-48C7-A9A6-A7BF1234DFFF}" type="slidenum">
              <a:rPr lang="en-US" smtClean="0"/>
              <a:pPr>
                <a:defRPr/>
              </a:pPr>
              <a:t>26</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sz="2400" baseline="0" dirty="0" smtClean="0">
                <a:solidFill>
                  <a:schemeClr val="tx1">
                    <a:lumMod val="50000"/>
                    <a:lumOff val="50000"/>
                  </a:schemeClr>
                </a:solidFill>
                <a:latin typeface="Sylfaen" pitchFamily="18" charset="0"/>
              </a:rPr>
              <a:t>If what is in the standards is to be addressed in classroom instruction, it must be well represented in the local curriculum. </a:t>
            </a:r>
          </a:p>
          <a:p>
            <a:r>
              <a:rPr lang="en-US" sz="2400" baseline="0" dirty="0" smtClean="0">
                <a:solidFill>
                  <a:schemeClr val="tx1">
                    <a:lumMod val="50000"/>
                    <a:lumOff val="50000"/>
                  </a:schemeClr>
                </a:solidFill>
                <a:latin typeface="Sylfaen" pitchFamily="18" charset="0"/>
              </a:rPr>
              <a:t>This serves to align the Written, Taught, and Tested</a:t>
            </a:r>
            <a:endParaRPr lang="en-US" sz="2400" dirty="0">
              <a:solidFill>
                <a:schemeClr val="tx1">
                  <a:lumMod val="50000"/>
                  <a:lumOff val="50000"/>
                </a:schemeClr>
              </a:solidFill>
              <a:latin typeface="Sylfaen" pitchFamily="18" charset="0"/>
            </a:endParaRPr>
          </a:p>
        </p:txBody>
      </p:sp>
      <p:sp>
        <p:nvSpPr>
          <p:cNvPr id="4" name="Slide Number Placeholder 3"/>
          <p:cNvSpPr>
            <a:spLocks noGrp="1"/>
          </p:cNvSpPr>
          <p:nvPr>
            <p:ph type="sldNum" sz="quarter" idx="10"/>
          </p:nvPr>
        </p:nvSpPr>
        <p:spPr/>
        <p:txBody>
          <a:bodyPr/>
          <a:lstStyle/>
          <a:p>
            <a:pPr>
              <a:defRPr/>
            </a:pPr>
            <a:fld id="{7C481F06-BCA8-48C7-A9A6-A7BF1234DFFF}" type="slidenum">
              <a:rPr lang="en-US" smtClean="0"/>
              <a:pPr>
                <a:defRPr/>
              </a:pPr>
              <a:t>27</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C71F0EAE-5D1D-43D2-AB6D-F7C69A69B2EA}" type="slidenum">
              <a:rPr lang="en-US" smtClean="0"/>
              <a:pPr/>
              <a:t>30</a:t>
            </a:fld>
            <a:endParaRPr lang="en-US" smtClean="0"/>
          </a:p>
        </p:txBody>
      </p:sp>
      <p:sp>
        <p:nvSpPr>
          <p:cNvPr id="79875" name="Rectangle 2"/>
          <p:cNvSpPr>
            <a:spLocks noGrp="1" noRot="1" noChangeAspect="1" noChangeArrowheads="1" noTextEdit="1"/>
          </p:cNvSpPr>
          <p:nvPr>
            <p:ph type="sldImg"/>
          </p:nvPr>
        </p:nvSpPr>
        <p:spPr>
          <a:xfrm>
            <a:off x="1181100" y="696913"/>
            <a:ext cx="4648200" cy="3486150"/>
          </a:xfrm>
          <a:ln/>
        </p:spPr>
      </p:sp>
      <p:sp>
        <p:nvSpPr>
          <p:cNvPr id="79876" name="Rectangle 3"/>
          <p:cNvSpPr>
            <a:spLocks noGrp="1" noChangeArrowheads="1"/>
          </p:cNvSpPr>
          <p:nvPr>
            <p:ph type="body" idx="1"/>
          </p:nvPr>
        </p:nvSpPr>
        <p:spPr>
          <a:noFill/>
          <a:ln/>
        </p:spPr>
        <p:txBody>
          <a:bodyPr/>
          <a:lstStyle/>
          <a:p>
            <a:r>
              <a:rPr lang="en-US" sz="300" dirty="0" smtClean="0">
                <a:latin typeface="Comic Sans MS" pitchFamily="66" charset="0"/>
              </a:rPr>
              <a:t>Content alignment addresses the question</a:t>
            </a:r>
            <a:r>
              <a:rPr lang="en-US" sz="300" u="sng" dirty="0" smtClean="0">
                <a:latin typeface="Comic Sans MS" pitchFamily="66" charset="0"/>
              </a:rPr>
              <a:t>: Are the topics identified in the intended </a:t>
            </a:r>
            <a:r>
              <a:rPr lang="en-US" sz="300" i="1" u="sng" dirty="0" smtClean="0">
                <a:latin typeface="Comic Sans MS" pitchFamily="66" charset="0"/>
              </a:rPr>
              <a:t>curriculum</a:t>
            </a:r>
            <a:r>
              <a:rPr lang="en-US" sz="300" u="sng" dirty="0" smtClean="0">
                <a:latin typeface="Comic Sans MS" pitchFamily="66" charset="0"/>
              </a:rPr>
              <a:t> present in the </a:t>
            </a:r>
            <a:r>
              <a:rPr lang="en-US" sz="300" i="1" u="sng" dirty="0" smtClean="0">
                <a:latin typeface="Comic Sans MS" pitchFamily="66" charset="0"/>
              </a:rPr>
              <a:t>implementation</a:t>
            </a:r>
            <a:r>
              <a:rPr lang="en-US" sz="300" u="sng" dirty="0" smtClean="0">
                <a:latin typeface="Comic Sans MS" pitchFamily="66" charset="0"/>
              </a:rPr>
              <a:t> and </a:t>
            </a:r>
            <a:r>
              <a:rPr lang="en-US" sz="300" i="1" u="sng" dirty="0" smtClean="0">
                <a:latin typeface="Comic Sans MS" pitchFamily="66" charset="0"/>
              </a:rPr>
              <a:t>assessment </a:t>
            </a:r>
            <a:r>
              <a:rPr lang="en-US" sz="300" u="sng" dirty="0" smtClean="0">
                <a:latin typeface="Comic Sans MS" pitchFamily="66" charset="0"/>
              </a:rPr>
              <a:t>processes in my classroom? </a:t>
            </a:r>
            <a:r>
              <a:rPr lang="en-US" sz="300" u="none" dirty="0" smtClean="0">
                <a:latin typeface="Comic Sans MS" pitchFamily="66" charset="0"/>
              </a:rPr>
              <a:t>Or, </a:t>
            </a:r>
            <a:r>
              <a:rPr lang="en-US" sz="300" b="1" i="1" u="none" dirty="0" smtClean="0">
                <a:latin typeface="Comic Sans MS" pitchFamily="66" charset="0"/>
              </a:rPr>
              <a:t>“Do I </a:t>
            </a:r>
            <a:r>
              <a:rPr lang="en-US" sz="800" b="1" i="1" dirty="0" smtClean="0">
                <a:solidFill>
                  <a:schemeClr val="bg1"/>
                </a:solidFill>
                <a:latin typeface="Sylfaen" pitchFamily="18" charset="0"/>
              </a:rPr>
              <a:t>teach and test the topics listed in the curriculum?”</a:t>
            </a:r>
            <a:endParaRPr lang="en-US" sz="300" b="1" i="1" u="sng" dirty="0" smtClean="0">
              <a:latin typeface="Comic Sans MS" pitchFamily="66" charset="0"/>
            </a:endParaRPr>
          </a:p>
          <a:p>
            <a:endParaRPr lang="en-US" sz="300" u="sng" dirty="0" smtClean="0">
              <a:latin typeface="Comic Sans MS" pitchFamily="66" charset="0"/>
            </a:endParaRPr>
          </a:p>
          <a:p>
            <a:r>
              <a:rPr lang="en-US" sz="300" dirty="0" smtClean="0">
                <a:latin typeface="Comic Sans MS" pitchFamily="66" charset="0"/>
              </a:rPr>
              <a:t>The module on </a:t>
            </a:r>
            <a:r>
              <a:rPr lang="en-US" sz="300" b="1" dirty="0" smtClean="0">
                <a:latin typeface="Comic Sans MS" pitchFamily="66" charset="0"/>
              </a:rPr>
              <a:t>Understanding the Standards </a:t>
            </a:r>
            <a:r>
              <a:rPr lang="en-US" sz="300" dirty="0" smtClean="0">
                <a:latin typeface="Comic Sans MS" pitchFamily="66" charset="0"/>
              </a:rPr>
              <a:t>is designed to help</a:t>
            </a:r>
            <a:r>
              <a:rPr lang="en-US" sz="300" baseline="0" dirty="0" smtClean="0">
                <a:latin typeface="Comic Sans MS" pitchFamily="66" charset="0"/>
              </a:rPr>
              <a:t> teachers in your district develop a better understanding of the content expectations for each subject area. </a:t>
            </a:r>
            <a:endParaRPr lang="en-US" sz="300" dirty="0" smtClean="0">
              <a:latin typeface="Comic Sans MS" pitchFamily="66"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dirty="0" smtClean="0"/>
              <a:t>Each one of you has a list of ten words, with some instructions. Take a few minutes to follow the instructions at the top of your paper. </a:t>
            </a:r>
            <a:r>
              <a:rPr lang="en-US" u="sng" dirty="0" smtClean="0"/>
              <a:t>Everyone in the room has the same ten words.</a:t>
            </a:r>
          </a:p>
          <a:p>
            <a:endParaRPr lang="en-US" u="sng" dirty="0" smtClean="0"/>
          </a:p>
          <a:p>
            <a:r>
              <a:rPr lang="en-US" u="none" dirty="0" smtClean="0"/>
              <a:t>Give participants 5 minutes to process</a:t>
            </a:r>
            <a:r>
              <a:rPr lang="en-US" u="none" baseline="0" dirty="0" smtClean="0"/>
              <a:t> their list based on the instructions they have</a:t>
            </a:r>
            <a:endParaRPr lang="en-US" u="none"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31</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dirty="0" smtClean="0"/>
              <a:t>Write down as many of the ten words as you can remember</a:t>
            </a:r>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33</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5ACCF31F-CA48-4632-8329-13DE4E93BDE8}" type="slidenum">
              <a:rPr lang="en-US" smtClean="0"/>
              <a:pPr/>
              <a:t>34</a:t>
            </a:fld>
            <a:endParaRPr lang="en-US" smtClean="0"/>
          </a:p>
        </p:txBody>
      </p:sp>
      <p:sp>
        <p:nvSpPr>
          <p:cNvPr id="80899" name="Rectangle 2"/>
          <p:cNvSpPr>
            <a:spLocks noGrp="1" noRot="1" noChangeAspect="1" noChangeArrowheads="1" noTextEdit="1"/>
          </p:cNvSpPr>
          <p:nvPr>
            <p:ph type="sldImg"/>
          </p:nvPr>
        </p:nvSpPr>
        <p:spPr>
          <a:xfrm>
            <a:off x="1181100" y="696913"/>
            <a:ext cx="4648200" cy="3486150"/>
          </a:xfrm>
          <a:ln/>
        </p:spPr>
      </p:sp>
      <p:sp>
        <p:nvSpPr>
          <p:cNvPr id="80900" name="Rectangle 3"/>
          <p:cNvSpPr>
            <a:spLocks noGrp="1" noChangeArrowheads="1"/>
          </p:cNvSpPr>
          <p:nvPr>
            <p:ph type="body" idx="1"/>
          </p:nvPr>
        </p:nvSpPr>
        <p:spPr>
          <a:noFill/>
          <a:ln/>
        </p:spPr>
        <p:txBody>
          <a:bodyPr/>
          <a:lstStyle/>
          <a:p>
            <a:r>
              <a:rPr lang="en-US" dirty="0" smtClean="0"/>
              <a:t>Everyone in the room had the same 10 words, but some were more successful than others…Why?</a:t>
            </a:r>
          </a:p>
          <a:p>
            <a:endParaRPr lang="en-US" dirty="0" smtClean="0"/>
          </a:p>
          <a:p>
            <a:r>
              <a:rPr lang="en-US" dirty="0" smtClean="0"/>
              <a:t>What is the role of process in learning?</a:t>
            </a:r>
          </a:p>
          <a:p>
            <a:endParaRPr lang="en-US" dirty="0" smtClean="0"/>
          </a:p>
          <a:p>
            <a:r>
              <a:rPr lang="en-US" dirty="0" smtClean="0"/>
              <a:t>Who was the most successful?</a:t>
            </a:r>
          </a:p>
          <a:p>
            <a:endParaRPr lang="en-US" dirty="0" smtClean="0"/>
          </a:p>
          <a:p>
            <a:r>
              <a:rPr lang="en-US" dirty="0" smtClean="0"/>
              <a:t>Who remembered the most words?</a:t>
            </a:r>
          </a:p>
          <a:p>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Which</a:t>
            </a:r>
            <a:r>
              <a:rPr lang="en-US" baseline="0" dirty="0" smtClean="0"/>
              <a:t> task would be the best activity if you were to be tested on your</a:t>
            </a:r>
          </a:p>
          <a:p>
            <a:r>
              <a:rPr lang="en-US" u="sng" dirty="0" smtClean="0"/>
              <a:t>Understanding These Ten Words?</a:t>
            </a:r>
          </a:p>
          <a:p>
            <a:endParaRPr lang="en-US" u="sng" dirty="0" smtClean="0"/>
          </a:p>
          <a:p>
            <a:r>
              <a:rPr lang="en-US" u="none" dirty="0" smtClean="0"/>
              <a:t>It is important to know the </a:t>
            </a:r>
            <a:r>
              <a:rPr lang="en-US" u="sng" dirty="0" smtClean="0"/>
              <a:t>THINKING</a:t>
            </a:r>
            <a:r>
              <a:rPr lang="en-US" u="none" dirty="0" smtClean="0"/>
              <a:t> expectation….This is what is known as:</a:t>
            </a:r>
          </a:p>
          <a:p>
            <a:r>
              <a:rPr lang="en-US" u="none" dirty="0" smtClean="0"/>
              <a:t>[NEXT SLIDE]</a:t>
            </a:r>
          </a:p>
        </p:txBody>
      </p:sp>
      <p:sp>
        <p:nvSpPr>
          <p:cNvPr id="4" name="Slide Number Placeholder 3"/>
          <p:cNvSpPr>
            <a:spLocks noGrp="1"/>
          </p:cNvSpPr>
          <p:nvPr>
            <p:ph type="sldNum" sz="quarter" idx="10"/>
          </p:nvPr>
        </p:nvSpPr>
        <p:spPr/>
        <p:txBody>
          <a:bodyPr/>
          <a:lstStyle/>
          <a:p>
            <a:pPr>
              <a:defRPr/>
            </a:pPr>
            <a:fld id="{7C481F06-BCA8-48C7-A9A6-A7BF1234DFFF}" type="slidenum">
              <a:rPr lang="en-US" smtClean="0"/>
              <a:pPr>
                <a:defRPr/>
              </a:pPr>
              <a:t>35</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695ECCD3-80D9-4F9A-AAE2-C67860B7ECEC}" type="slidenum">
              <a:rPr lang="en-US" smtClean="0"/>
              <a:pPr/>
              <a:t>36</a:t>
            </a:fld>
            <a:endParaRPr lang="en-US" smtClean="0"/>
          </a:p>
        </p:txBody>
      </p:sp>
      <p:sp>
        <p:nvSpPr>
          <p:cNvPr id="81923" name="Rectangle 2"/>
          <p:cNvSpPr>
            <a:spLocks noGrp="1" noRot="1" noChangeAspect="1" noChangeArrowheads="1" noTextEdit="1"/>
          </p:cNvSpPr>
          <p:nvPr>
            <p:ph type="sldImg"/>
          </p:nvPr>
        </p:nvSpPr>
        <p:spPr>
          <a:xfrm>
            <a:off x="1181100" y="696913"/>
            <a:ext cx="4648200" cy="3486150"/>
          </a:xfrm>
          <a:ln/>
        </p:spPr>
      </p:sp>
      <p:sp>
        <p:nvSpPr>
          <p:cNvPr id="81924" name="Rectangle 3"/>
          <p:cNvSpPr>
            <a:spLocks noGrp="1" noChangeArrowheads="1"/>
          </p:cNvSpPr>
          <p:nvPr>
            <p:ph type="body" idx="1"/>
          </p:nvPr>
        </p:nvSpPr>
        <p:spPr>
          <a:noFill/>
          <a:ln/>
        </p:spPr>
        <p:txBody>
          <a:bodyPr/>
          <a:lstStyle/>
          <a:p>
            <a:r>
              <a:rPr lang="en-US" sz="300" dirty="0" smtClean="0">
                <a:latin typeface="Comic Sans MS" pitchFamily="66" charset="0"/>
              </a:rPr>
              <a:t>Cognitive Type alignment addresses the question</a:t>
            </a:r>
            <a:r>
              <a:rPr lang="en-US" sz="300" u="none" dirty="0" smtClean="0">
                <a:latin typeface="Comic Sans MS" pitchFamily="66" charset="0"/>
              </a:rPr>
              <a:t>: </a:t>
            </a:r>
            <a:r>
              <a:rPr lang="en-US" sz="300" u="sng" dirty="0" smtClean="0">
                <a:latin typeface="Comic Sans MS" pitchFamily="66" charset="0"/>
              </a:rPr>
              <a:t>Are cognitive expectations of the intended </a:t>
            </a:r>
            <a:r>
              <a:rPr lang="en-US" sz="300" i="1" u="sng" dirty="0" smtClean="0">
                <a:latin typeface="Comic Sans MS" pitchFamily="66" charset="0"/>
              </a:rPr>
              <a:t>curriculum</a:t>
            </a:r>
            <a:r>
              <a:rPr lang="en-US" sz="300" u="sng" dirty="0" smtClean="0">
                <a:latin typeface="Comic Sans MS" pitchFamily="66" charset="0"/>
              </a:rPr>
              <a:t> present in the </a:t>
            </a:r>
            <a:r>
              <a:rPr lang="en-US" sz="300" i="1" u="sng" dirty="0" smtClean="0">
                <a:latin typeface="Comic Sans MS" pitchFamily="66" charset="0"/>
              </a:rPr>
              <a:t>implementation</a:t>
            </a:r>
            <a:r>
              <a:rPr lang="en-US" sz="300" u="sng" dirty="0" smtClean="0">
                <a:latin typeface="Comic Sans MS" pitchFamily="66" charset="0"/>
              </a:rPr>
              <a:t> and </a:t>
            </a:r>
            <a:r>
              <a:rPr lang="en-US" sz="300" i="1" u="sng" dirty="0" smtClean="0">
                <a:latin typeface="Comic Sans MS" pitchFamily="66" charset="0"/>
              </a:rPr>
              <a:t>assessment </a:t>
            </a:r>
            <a:r>
              <a:rPr lang="en-US" sz="300" u="sng" dirty="0" smtClean="0">
                <a:latin typeface="Comic Sans MS" pitchFamily="66" charset="0"/>
              </a:rPr>
              <a:t>processes in my classroom? </a:t>
            </a:r>
            <a:r>
              <a:rPr lang="en-US" sz="300" u="none" dirty="0" smtClean="0">
                <a:latin typeface="Comic Sans MS" pitchFamily="66" charset="0"/>
              </a:rPr>
              <a:t>or</a:t>
            </a:r>
            <a:r>
              <a:rPr lang="en-US" sz="300" b="1" i="1" u="none" dirty="0" smtClean="0">
                <a:latin typeface="Comic Sans MS" pitchFamily="66" charset="0"/>
              </a:rPr>
              <a:t>, “D</a:t>
            </a:r>
            <a:r>
              <a:rPr lang="en-US" sz="800" b="1" i="1" u="none" dirty="0" smtClean="0">
                <a:solidFill>
                  <a:schemeClr val="bg1"/>
                </a:solidFill>
                <a:latin typeface="Sylfaen" pitchFamily="18" charset="0"/>
              </a:rPr>
              <a:t>o my students get to work and think at the level the curriculum prescribes?”</a:t>
            </a:r>
            <a:endParaRPr lang="en-US" sz="300" b="1" i="1" u="none" dirty="0" smtClean="0">
              <a:latin typeface="Comic Sans MS" pitchFamily="66" charset="0"/>
            </a:endParaRPr>
          </a:p>
          <a:p>
            <a:endParaRPr lang="en-US" sz="300" u="sng" dirty="0" smtClean="0">
              <a:latin typeface="Comic Sans MS" pitchFamily="66" charset="0"/>
            </a:endParaRPr>
          </a:p>
          <a:p>
            <a:r>
              <a:rPr lang="en-US" sz="300" dirty="0" smtClean="0">
                <a:latin typeface="Comic Sans MS" pitchFamily="66" charset="0"/>
              </a:rPr>
              <a:t>The </a:t>
            </a:r>
            <a:r>
              <a:rPr lang="en-US" sz="300" b="1" dirty="0" smtClean="0">
                <a:latin typeface="Comic Sans MS" pitchFamily="66" charset="0"/>
              </a:rPr>
              <a:t>Revised Blooms Taxonomy </a:t>
            </a:r>
            <a:r>
              <a:rPr lang="en-US" sz="300" dirty="0" smtClean="0">
                <a:latin typeface="Comic Sans MS" pitchFamily="66" charset="0"/>
              </a:rPr>
              <a:t>module is designed to help</a:t>
            </a:r>
            <a:r>
              <a:rPr lang="en-US" sz="300" baseline="0" dirty="0" smtClean="0">
                <a:latin typeface="Comic Sans MS" pitchFamily="66" charset="0"/>
              </a:rPr>
              <a:t> teachers in your district develop a better understanding of cognitive type alignment</a:t>
            </a:r>
            <a:endParaRPr lang="en-US" sz="300" dirty="0" smtClean="0">
              <a:latin typeface="Comic Sans MS" pitchFamily="66"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4F26A4-FC32-48A9-B151-AA3206F3D7A8}" type="slidenum">
              <a:rPr lang="en-US"/>
              <a:pPr/>
              <a:t>37</a:t>
            </a:fld>
            <a:endParaRPr lang="en-US"/>
          </a:p>
        </p:txBody>
      </p:sp>
      <p:sp>
        <p:nvSpPr>
          <p:cNvPr id="804866" name="Rectangle 2"/>
          <p:cNvSpPr>
            <a:spLocks noGrp="1" noRot="1" noChangeAspect="1" noChangeArrowheads="1" noTextEdit="1"/>
          </p:cNvSpPr>
          <p:nvPr>
            <p:ph type="sldImg"/>
          </p:nvPr>
        </p:nvSpPr>
        <p:spPr>
          <a:xfrm>
            <a:off x="1181100" y="696913"/>
            <a:ext cx="4648200" cy="3486150"/>
          </a:xfrm>
          <a:ln/>
        </p:spPr>
      </p:sp>
      <p:sp>
        <p:nvSpPr>
          <p:cNvPr id="804867" name="Rectangle 3"/>
          <p:cNvSpPr>
            <a:spLocks noGrp="1" noChangeArrowheads="1"/>
          </p:cNvSpPr>
          <p:nvPr>
            <p:ph type="body" idx="1"/>
          </p:nvPr>
        </p:nvSpPr>
        <p:spPr/>
        <p:txBody>
          <a:bodyPr/>
          <a:lstStyle/>
          <a:p>
            <a:r>
              <a:rPr lang="en-US" dirty="0" smtClean="0"/>
              <a:t>The Revised Bloom’s Taxonomy</a:t>
            </a:r>
          </a:p>
          <a:p>
            <a:r>
              <a:rPr lang="en-US" dirty="0" smtClean="0"/>
              <a:t>Provide brief overview of the taxonomy</a:t>
            </a:r>
          </a:p>
          <a:p>
            <a:endParaRPr lang="en-US" dirty="0" smtClean="0"/>
          </a:p>
          <a:p>
            <a:r>
              <a:rPr lang="en-US" dirty="0" smtClean="0"/>
              <a:t>The</a:t>
            </a:r>
            <a:r>
              <a:rPr lang="en-US" baseline="0" dirty="0" smtClean="0"/>
              <a:t> most common types of classroom thinking are:</a:t>
            </a:r>
          </a:p>
          <a:p>
            <a:r>
              <a:rPr lang="en-US" baseline="0" dirty="0" smtClean="0"/>
              <a:t>A1-Rember Facts (Who was the 15</a:t>
            </a:r>
            <a:r>
              <a:rPr lang="en-US" baseline="30000" dirty="0" smtClean="0"/>
              <a:t>th</a:t>
            </a:r>
            <a:r>
              <a:rPr lang="en-US" baseline="0" dirty="0" smtClean="0"/>
              <a:t> president of the United States?)</a:t>
            </a:r>
          </a:p>
          <a:p>
            <a:endParaRPr lang="en-US" baseline="0" dirty="0" smtClean="0"/>
          </a:p>
          <a:p>
            <a:r>
              <a:rPr lang="en-US" baseline="0" dirty="0" smtClean="0"/>
              <a:t>B2-Understand Concepts (Why is a whale a Mammal)</a:t>
            </a:r>
          </a:p>
          <a:p>
            <a:endParaRPr lang="en-US" baseline="0" dirty="0" smtClean="0"/>
          </a:p>
          <a:p>
            <a:r>
              <a:rPr lang="en-US" baseline="0" dirty="0" smtClean="0"/>
              <a:t>C3-Apply Procedures (Use the FOIL method to solve a math problem)</a:t>
            </a:r>
          </a:p>
          <a:p>
            <a:endParaRPr lang="en-US" baseline="0" dirty="0" smtClean="0"/>
          </a:p>
          <a:p>
            <a:r>
              <a:rPr lang="en-US" baseline="0" dirty="0" smtClean="0"/>
              <a:t>D4-Analyze Meta-cognition (What do you do when you are reading, and come to a word you do not know?)</a:t>
            </a:r>
          </a:p>
          <a:p>
            <a:endParaRPr lang="en-US" baseline="0" dirty="0" smtClean="0"/>
          </a:p>
          <a:p>
            <a:r>
              <a:rPr lang="en-US" baseline="0" dirty="0" smtClean="0"/>
              <a:t>What kind of thinking was happening in this room with the </a:t>
            </a:r>
          </a:p>
          <a:p>
            <a:r>
              <a:rPr lang="en-US" baseline="0" dirty="0" smtClean="0"/>
              <a:t>Red instructions</a:t>
            </a:r>
          </a:p>
          <a:p>
            <a:r>
              <a:rPr lang="en-US" baseline="0" dirty="0" smtClean="0"/>
              <a:t>Yellow instructions</a:t>
            </a:r>
          </a:p>
          <a:p>
            <a:r>
              <a:rPr lang="en-US" baseline="0" dirty="0" smtClean="0"/>
              <a:t>Green instructions</a:t>
            </a:r>
          </a:p>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7072AF42-486D-4594-8DF2-04E4A9F2C9FF}" type="slidenum">
              <a:rPr lang="en-US" smtClean="0"/>
              <a:pPr/>
              <a:t>38</a:t>
            </a:fld>
            <a:endParaRPr lang="en-US" smtClean="0"/>
          </a:p>
        </p:txBody>
      </p:sp>
      <p:sp>
        <p:nvSpPr>
          <p:cNvPr id="82947" name="Rectangle 2"/>
          <p:cNvSpPr>
            <a:spLocks noGrp="1" noRot="1" noChangeAspect="1" noChangeArrowheads="1" noTextEdit="1"/>
          </p:cNvSpPr>
          <p:nvPr>
            <p:ph type="sldImg"/>
          </p:nvPr>
        </p:nvSpPr>
        <p:spPr>
          <a:xfrm>
            <a:off x="1181100" y="696913"/>
            <a:ext cx="4648200" cy="3486150"/>
          </a:xfrm>
          <a:ln/>
        </p:spPr>
      </p:sp>
      <p:sp>
        <p:nvSpPr>
          <p:cNvPr id="82948" name="Rectangle 3"/>
          <p:cNvSpPr>
            <a:spLocks noGrp="1" noChangeArrowheads="1"/>
          </p:cNvSpPr>
          <p:nvPr>
            <p:ph type="body" idx="1"/>
          </p:nvPr>
        </p:nvSpPr>
        <p:spPr>
          <a:noFill/>
          <a:ln/>
        </p:spPr>
        <p:txBody>
          <a:bodyPr/>
          <a:lstStyle/>
          <a:p>
            <a:endParaRPr lang="en-US" sz="300" smtClean="0">
              <a:latin typeface="Comic Sans MS" pitchFamily="66"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sz="1200" dirty="0" smtClean="0"/>
              <a:t>How well could you learn to cook brownies from Rachael Ray?</a:t>
            </a:r>
          </a:p>
          <a:p>
            <a:r>
              <a:rPr lang="en-US" sz="1200" dirty="0" smtClean="0"/>
              <a:t>Imagine you spent a week in a cooking class taught by Rachael Ray</a:t>
            </a:r>
          </a:p>
          <a:p>
            <a:r>
              <a:rPr lang="en-US" sz="1200" dirty="0" smtClean="0"/>
              <a:t>Could that adequately prepare you for a brownie making test?</a:t>
            </a:r>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39</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C481F06-BCA8-48C7-A9A6-A7BF1234DFFF}" type="slidenum">
              <a:rPr lang="en-US" smtClean="0"/>
              <a:pPr>
                <a:defRPr/>
              </a:pPr>
              <a:t>40</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b="1" dirty="0" smtClean="0">
                <a:latin typeface="Sylfaen" pitchFamily="18" charset="0"/>
              </a:rPr>
              <a:t>Superintendants are expected to: </a:t>
            </a:r>
            <a:r>
              <a:rPr lang="en-US" dirty="0" smtClean="0">
                <a:latin typeface="Sylfaen" pitchFamily="18" charset="0"/>
              </a:rPr>
              <a:t>C</a:t>
            </a:r>
            <a:r>
              <a:rPr lang="en-US" sz="1200" kern="1200" dirty="0" smtClean="0">
                <a:solidFill>
                  <a:schemeClr val="tx1"/>
                </a:solidFill>
                <a:latin typeface="Arial" charset="0"/>
                <a:ea typeface="+mn-ea"/>
                <a:cs typeface="+mn-cs"/>
              </a:rPr>
              <a:t>reate professional learning communities resulting in highly engaging instruction and improved student learning. </a:t>
            </a:r>
          </a:p>
          <a:p>
            <a:endParaRPr lang="en-US" sz="1200" b="1" kern="1200" dirty="0" smtClean="0">
              <a:solidFill>
                <a:schemeClr val="tx1"/>
              </a:solidFill>
              <a:latin typeface="Arial" charset="0"/>
              <a:ea typeface="+mn-ea"/>
              <a:cs typeface="+mn-cs"/>
            </a:endParaRPr>
          </a:p>
          <a:p>
            <a:r>
              <a:rPr lang="en-US" sz="1200" b="1" kern="1200" dirty="0" smtClean="0">
                <a:solidFill>
                  <a:schemeClr val="tx1"/>
                </a:solidFill>
                <a:latin typeface="Arial" charset="0"/>
                <a:ea typeface="+mn-ea"/>
                <a:cs typeface="+mn-cs"/>
              </a:rPr>
              <a:t>Principals are expected to: </a:t>
            </a:r>
            <a:r>
              <a:rPr lang="en-US" sz="1200" b="0" kern="1200" dirty="0" smtClean="0">
                <a:solidFill>
                  <a:schemeClr val="tx1"/>
                </a:solidFill>
                <a:latin typeface="Arial" charset="0"/>
                <a:ea typeface="+mn-ea"/>
                <a:cs typeface="+mn-cs"/>
              </a:rPr>
              <a:t>Create an environment of practiced distributive leadership and teacher empowerment</a:t>
            </a:r>
            <a:r>
              <a:rPr lang="en-US" sz="1200" b="0" kern="1200" baseline="0" dirty="0" smtClean="0">
                <a:solidFill>
                  <a:schemeClr val="tx1"/>
                </a:solidFill>
                <a:latin typeface="Arial" charset="0"/>
                <a:ea typeface="+mn-ea"/>
                <a:cs typeface="+mn-cs"/>
              </a:rPr>
              <a:t> and c</a:t>
            </a:r>
            <a:r>
              <a:rPr lang="en-US" sz="1200" b="0" kern="1200" dirty="0" smtClean="0">
                <a:solidFill>
                  <a:schemeClr val="tx1"/>
                </a:solidFill>
                <a:latin typeface="Arial" charset="0"/>
                <a:ea typeface="+mn-ea"/>
                <a:cs typeface="+mn-cs"/>
              </a:rPr>
              <a:t>hallenge staff  to reflect deeply on and define what knowledge, skills and concepts are essential to the complete educational development of students</a:t>
            </a:r>
          </a:p>
          <a:p>
            <a:endParaRPr lang="en-US" dirty="0" smtClean="0">
              <a:latin typeface="Sylfaen" pitchFamily="18" charset="0"/>
            </a:endParaRPr>
          </a:p>
          <a:p>
            <a:r>
              <a:rPr lang="en-US" b="1" dirty="0" smtClean="0">
                <a:latin typeface="Sylfaen" pitchFamily="18" charset="0"/>
              </a:rPr>
              <a:t>Teachers are expected to: </a:t>
            </a:r>
            <a:r>
              <a:rPr lang="en-US" dirty="0" smtClean="0">
                <a:latin typeface="Sylfaen" pitchFamily="18" charset="0"/>
              </a:rPr>
              <a:t>Work collaboratively to create a professional learning community in order to plan instruction appropriate for students.</a:t>
            </a:r>
          </a:p>
          <a:p>
            <a:endParaRPr lang="en-US" dirty="0" smtClean="0">
              <a:latin typeface="Sylfaen" pitchFamily="18" charset="0"/>
            </a:endParaRPr>
          </a:p>
          <a:p>
            <a:r>
              <a:rPr lang="en-US" dirty="0" smtClean="0">
                <a:latin typeface="Sylfaen" pitchFamily="18" charset="0"/>
              </a:rPr>
              <a:t>With this in mind then it seems logical to use Professional Learning Communities in</a:t>
            </a:r>
            <a:r>
              <a:rPr lang="en-US" baseline="0" dirty="0" smtClean="0">
                <a:latin typeface="Sylfaen" pitchFamily="18" charset="0"/>
              </a:rPr>
              <a:t> the Curriculum Design Process</a:t>
            </a:r>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42</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b="0" dirty="0" smtClean="0">
                <a:solidFill>
                  <a:srgbClr val="00467A"/>
                </a:solidFill>
                <a:latin typeface="Sylfaen" pitchFamily="18" charset="0"/>
                <a:cs typeface="Times New Roman" pitchFamily="18" charset="0"/>
              </a:rPr>
              <a:t>It would be difficult to dispute that the</a:t>
            </a:r>
            <a:r>
              <a:rPr lang="en-US" b="0" baseline="0" dirty="0" smtClean="0">
                <a:solidFill>
                  <a:srgbClr val="00467A"/>
                </a:solidFill>
                <a:latin typeface="Sylfaen" pitchFamily="18" charset="0"/>
                <a:cs typeface="Times New Roman" pitchFamily="18" charset="0"/>
              </a:rPr>
              <a:t> local curriculum is an important resource for professional learning communities</a:t>
            </a:r>
          </a:p>
          <a:p>
            <a:endParaRPr lang="en-US" b="0" baseline="0" dirty="0" smtClean="0">
              <a:solidFill>
                <a:srgbClr val="00467A"/>
              </a:solidFill>
              <a:latin typeface="Sylfaen" pitchFamily="18" charset="0"/>
              <a:cs typeface="Times New Roman" pitchFamily="18" charset="0"/>
            </a:endParaRPr>
          </a:p>
          <a:p>
            <a:r>
              <a:rPr lang="en-US" b="0" baseline="0" dirty="0" smtClean="0">
                <a:solidFill>
                  <a:srgbClr val="00467A"/>
                </a:solidFill>
                <a:latin typeface="Sylfaen" pitchFamily="18" charset="0"/>
                <a:cs typeface="Times New Roman" pitchFamily="18" charset="0"/>
              </a:rPr>
              <a:t>A Professional Learning Community may be the best way to build local curricular resources.</a:t>
            </a:r>
          </a:p>
          <a:p>
            <a:endParaRPr lang="en-US" b="1" baseline="0" dirty="0" smtClean="0">
              <a:solidFill>
                <a:srgbClr val="00467A"/>
              </a:solidFill>
              <a:latin typeface="Sylfaen" pitchFamily="18" charset="0"/>
              <a:cs typeface="Times New Roman" pitchFamily="18" charset="0"/>
            </a:endParaRPr>
          </a:p>
          <a:p>
            <a:r>
              <a:rPr lang="en-US" b="0" dirty="0" smtClean="0">
                <a:solidFill>
                  <a:srgbClr val="00467A"/>
                </a:solidFill>
                <a:latin typeface="Sylfaen" pitchFamily="18" charset="0"/>
                <a:cs typeface="Times New Roman" pitchFamily="18" charset="0"/>
              </a:rPr>
              <a:t>The four</a:t>
            </a:r>
            <a:r>
              <a:rPr lang="en-US" b="0" baseline="0" dirty="0" smtClean="0">
                <a:solidFill>
                  <a:srgbClr val="00467A"/>
                </a:solidFill>
                <a:latin typeface="Sylfaen" pitchFamily="18" charset="0"/>
                <a:cs typeface="Times New Roman" pitchFamily="18" charset="0"/>
              </a:rPr>
              <a:t> q</a:t>
            </a:r>
            <a:r>
              <a:rPr lang="en-US" b="0" dirty="0" smtClean="0">
                <a:solidFill>
                  <a:srgbClr val="00467A"/>
                </a:solidFill>
                <a:latin typeface="Sylfaen" pitchFamily="18" charset="0"/>
                <a:cs typeface="Times New Roman" pitchFamily="18" charset="0"/>
              </a:rPr>
              <a:t>uestions </a:t>
            </a:r>
            <a:br>
              <a:rPr lang="en-US" b="0" dirty="0" smtClean="0">
                <a:solidFill>
                  <a:srgbClr val="00467A"/>
                </a:solidFill>
                <a:latin typeface="Sylfaen" pitchFamily="18" charset="0"/>
                <a:cs typeface="Times New Roman" pitchFamily="18" charset="0"/>
              </a:rPr>
            </a:br>
            <a:r>
              <a:rPr lang="en-US" b="0" dirty="0" smtClean="0">
                <a:solidFill>
                  <a:srgbClr val="00467A"/>
                </a:solidFill>
                <a:latin typeface="Sylfaen" pitchFamily="18" charset="0"/>
                <a:cs typeface="Times New Roman" pitchFamily="18" charset="0"/>
              </a:rPr>
              <a:t>Can Provide a Focus for Developing Local Curriculum, if they are considered at the system,</a:t>
            </a:r>
            <a:r>
              <a:rPr lang="en-US" b="0" baseline="0" dirty="0" smtClean="0">
                <a:solidFill>
                  <a:srgbClr val="00467A"/>
                </a:solidFill>
                <a:latin typeface="Sylfaen" pitchFamily="18" charset="0"/>
                <a:cs typeface="Times New Roman" pitchFamily="18" charset="0"/>
              </a:rPr>
              <a:t> rather than classroom level.</a:t>
            </a:r>
            <a:endParaRPr lang="en-US" b="0"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43</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sz="1200" b="1" dirty="0" smtClean="0">
                <a:latin typeface="Sylfaen" pitchFamily="18" charset="0"/>
              </a:rPr>
              <a:t>Curriculum </a:t>
            </a:r>
            <a:r>
              <a:rPr lang="en-US" sz="1200" b="1" dirty="0" smtClean="0">
                <a:latin typeface="Sylfaen" pitchFamily="18" charset="0"/>
              </a:rPr>
              <a:t>learning tasks need to be clearly </a:t>
            </a:r>
            <a:r>
              <a:rPr lang="en-US" sz="1200" b="1" dirty="0" smtClean="0">
                <a:latin typeface="Sylfaen" pitchFamily="18" charset="0"/>
              </a:rPr>
              <a:t>stated</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latin typeface="Sylfaen" pitchFamily="18" charset="0"/>
              </a:rPr>
              <a:t>Think about how the </a:t>
            </a:r>
            <a:r>
              <a:rPr lang="en-US" sz="1200" b="1" dirty="0" err="1" smtClean="0">
                <a:latin typeface="Sylfaen" pitchFamily="18" charset="0"/>
              </a:rPr>
              <a:t>DuFour</a:t>
            </a:r>
            <a:r>
              <a:rPr lang="en-US" sz="1200" b="1" dirty="0" smtClean="0">
                <a:latin typeface="Sylfaen" pitchFamily="18" charset="0"/>
              </a:rPr>
              <a:t> question on this slide connects to the work that needs to be done back in your district.</a:t>
            </a:r>
          </a:p>
          <a:p>
            <a:endParaRPr lang="en-US" sz="1200" b="1" dirty="0" smtClean="0">
              <a:latin typeface="Sylfaen" pitchFamily="18" charset="0"/>
            </a:endParaRPr>
          </a:p>
          <a:p>
            <a:endParaRPr lang="en-US" sz="1200" b="1" dirty="0" smtClean="0">
              <a:latin typeface="Sylfaen" pitchFamily="18" charset="0"/>
            </a:endParaRPr>
          </a:p>
          <a:p>
            <a:r>
              <a:rPr lang="en-US" sz="1200" b="1" dirty="0" smtClean="0">
                <a:solidFill>
                  <a:srgbClr val="FF0000"/>
                </a:solidFill>
                <a:latin typeface="Sylfaen" pitchFamily="18" charset="0"/>
              </a:rPr>
              <a:t>[Planning Note to Joyce]</a:t>
            </a:r>
          </a:p>
          <a:p>
            <a:endParaRPr lang="en-US" sz="1200" b="1" dirty="0" smtClean="0">
              <a:latin typeface="Sylfaen" pitchFamily="18" charset="0"/>
            </a:endParaRPr>
          </a:p>
          <a:p>
            <a:r>
              <a:rPr lang="en-US" sz="1200" b="0" u="sng" dirty="0" smtClean="0">
                <a:latin typeface="Sylfaen" pitchFamily="18" charset="0"/>
              </a:rPr>
              <a:t>The reflection portion of our implementation</a:t>
            </a:r>
            <a:r>
              <a:rPr lang="en-US" sz="1200" b="0" u="sng" baseline="0" dirty="0" smtClean="0">
                <a:latin typeface="Sylfaen" pitchFamily="18" charset="0"/>
              </a:rPr>
              <a:t> tool could be an anchor task document</a:t>
            </a:r>
          </a:p>
          <a:p>
            <a:endParaRPr lang="en-US" sz="1200" b="0" u="sng" baseline="0" dirty="0" smtClean="0">
              <a:latin typeface="Sylfaen" pitchFamily="18" charset="0"/>
            </a:endParaRPr>
          </a:p>
          <a:p>
            <a:r>
              <a:rPr lang="en-US" sz="1200" b="0" u="none" baseline="0" dirty="0" smtClean="0">
                <a:latin typeface="Sylfaen" pitchFamily="18" charset="0"/>
              </a:rPr>
              <a:t>The priority is to think about the question at the top of the slide, then ask:</a:t>
            </a:r>
            <a:endParaRPr lang="en-US" sz="1200" b="0" u="none" dirty="0" smtClean="0">
              <a:latin typeface="Sylfaen" pitchFamily="18" charset="0"/>
            </a:endParaRPr>
          </a:p>
          <a:p>
            <a:pPr>
              <a:buFont typeface="Arial" pitchFamily="34" charset="0"/>
              <a:buChar char="•"/>
            </a:pPr>
            <a:r>
              <a:rPr lang="en-US" sz="1200" kern="1200" dirty="0" smtClean="0">
                <a:solidFill>
                  <a:schemeClr val="tx1"/>
                </a:solidFill>
                <a:latin typeface="Arial" charset="0"/>
                <a:ea typeface="ヒラギノ角ゴ Pro W3" pitchFamily="1" charset="-128"/>
                <a:cs typeface="ヒラギノ角ゴ Pro W3"/>
              </a:rPr>
              <a:t>What do you have?</a:t>
            </a:r>
          </a:p>
          <a:p>
            <a:pPr>
              <a:buFont typeface="Arial" pitchFamily="34" charset="0"/>
              <a:buChar char="•"/>
            </a:pPr>
            <a:r>
              <a:rPr lang="en-US" sz="1200" kern="1200" dirty="0" smtClean="0">
                <a:solidFill>
                  <a:schemeClr val="tx1"/>
                </a:solidFill>
                <a:latin typeface="Arial" charset="0"/>
                <a:ea typeface="ヒラギノ角ゴ Pro W3" pitchFamily="1" charset="-128"/>
                <a:cs typeface="ヒラギノ角ゴ Pro W3"/>
              </a:rPr>
              <a:t>What do you need?</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latin typeface="Arial" charset="0"/>
                <a:ea typeface="ヒラギノ角ゴ Pro W3" pitchFamily="1" charset="-128"/>
                <a:cs typeface="ヒラギノ角ゴ Pro W3"/>
              </a:rPr>
              <a:t>What Professional Development is needed to support this?</a:t>
            </a:r>
          </a:p>
          <a:p>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44</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sz="1200" b="1" dirty="0" smtClean="0">
                <a:latin typeface="Sylfaen" pitchFamily="18" charset="0"/>
              </a:rPr>
              <a:t>There </a:t>
            </a:r>
            <a:r>
              <a:rPr lang="en-US" sz="1200" b="1" dirty="0" smtClean="0">
                <a:latin typeface="Sylfaen" pitchFamily="18" charset="0"/>
              </a:rPr>
              <a:t>needs to be a plan to assess all content </a:t>
            </a:r>
            <a:r>
              <a:rPr lang="en-US" sz="1200" b="1" dirty="0" smtClean="0">
                <a:latin typeface="Sylfaen" pitchFamily="18" charset="0"/>
              </a:rPr>
              <a:t>areas</a:t>
            </a:r>
          </a:p>
          <a:p>
            <a:endParaRPr lang="en-US" sz="1200" b="1" dirty="0" smtClean="0">
              <a:latin typeface="Sylfaen"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latin typeface="Sylfaen" pitchFamily="18" charset="0"/>
              </a:rPr>
              <a:t>Think about how the </a:t>
            </a:r>
            <a:r>
              <a:rPr lang="en-US" sz="1200" b="1" dirty="0" err="1" smtClean="0">
                <a:latin typeface="Sylfaen" pitchFamily="18" charset="0"/>
              </a:rPr>
              <a:t>DuFour</a:t>
            </a:r>
            <a:r>
              <a:rPr lang="en-US" sz="1200" b="1" dirty="0" smtClean="0">
                <a:latin typeface="Sylfaen" pitchFamily="18" charset="0"/>
              </a:rPr>
              <a:t> question on this slide connects to the work that needs to be done back in your district.</a:t>
            </a:r>
          </a:p>
          <a:p>
            <a:endParaRPr lang="en-US" sz="1200" b="1" dirty="0" smtClean="0">
              <a:latin typeface="Sylfaen" pitchFamily="18" charset="0"/>
            </a:endParaRPr>
          </a:p>
          <a:p>
            <a:endParaRPr lang="en-US" sz="1200" b="1" dirty="0" smtClean="0">
              <a:latin typeface="Sylfaen" pitchFamily="18" charset="0"/>
            </a:endParaRPr>
          </a:p>
          <a:p>
            <a:r>
              <a:rPr lang="en-US" sz="1200" b="1" dirty="0" smtClean="0">
                <a:solidFill>
                  <a:srgbClr val="FF0000"/>
                </a:solidFill>
                <a:latin typeface="Sylfaen" pitchFamily="18" charset="0"/>
              </a:rPr>
              <a:t>[Planning Note to Joyce]</a:t>
            </a:r>
          </a:p>
          <a:p>
            <a:endParaRPr lang="en-US" sz="1200" b="1" dirty="0" smtClean="0">
              <a:latin typeface="Sylfaen" pitchFamily="18" charset="0"/>
            </a:endParaRPr>
          </a:p>
          <a:p>
            <a:r>
              <a:rPr lang="en-US" sz="1200" b="0" u="sng" dirty="0" smtClean="0">
                <a:latin typeface="Sylfaen" pitchFamily="18" charset="0"/>
              </a:rPr>
              <a:t>The reflection portion of our implementation</a:t>
            </a:r>
            <a:r>
              <a:rPr lang="en-US" sz="1200" b="0" u="sng" baseline="0" dirty="0" smtClean="0">
                <a:latin typeface="Sylfaen" pitchFamily="18" charset="0"/>
              </a:rPr>
              <a:t> tool could be an anchor task document</a:t>
            </a:r>
          </a:p>
          <a:p>
            <a:endParaRPr lang="en-US" sz="1200" b="0" u="sng" baseline="0" dirty="0" smtClean="0">
              <a:latin typeface="Sylfaen" pitchFamily="18" charset="0"/>
            </a:endParaRPr>
          </a:p>
          <a:p>
            <a:r>
              <a:rPr lang="en-US" sz="1200" b="0" u="none" baseline="0" dirty="0" smtClean="0">
                <a:latin typeface="Sylfaen" pitchFamily="18" charset="0"/>
              </a:rPr>
              <a:t>The priority is to think about the question at the top of the slide, then ask:</a:t>
            </a:r>
            <a:endParaRPr lang="en-US" sz="1200" b="0" u="none" dirty="0" smtClean="0">
              <a:latin typeface="Sylfaen" pitchFamily="18" charset="0"/>
            </a:endParaRPr>
          </a:p>
          <a:p>
            <a:pPr>
              <a:buFont typeface="Arial" pitchFamily="34" charset="0"/>
              <a:buChar char="•"/>
            </a:pPr>
            <a:r>
              <a:rPr lang="en-US" sz="1200" kern="1200" dirty="0" smtClean="0">
                <a:solidFill>
                  <a:schemeClr val="tx1"/>
                </a:solidFill>
                <a:latin typeface="Arial" charset="0"/>
                <a:ea typeface="ヒラギノ角ゴ Pro W3" pitchFamily="1" charset="-128"/>
                <a:cs typeface="ヒラギノ角ゴ Pro W3"/>
              </a:rPr>
              <a:t>What do you have?</a:t>
            </a:r>
          </a:p>
          <a:p>
            <a:pPr>
              <a:buFont typeface="Arial" pitchFamily="34" charset="0"/>
              <a:buChar char="•"/>
            </a:pPr>
            <a:r>
              <a:rPr lang="en-US" sz="1200" kern="1200" dirty="0" smtClean="0">
                <a:solidFill>
                  <a:schemeClr val="tx1"/>
                </a:solidFill>
                <a:latin typeface="Arial" charset="0"/>
                <a:ea typeface="ヒラギノ角ゴ Pro W3" pitchFamily="1" charset="-128"/>
                <a:cs typeface="ヒラギノ角ゴ Pro W3"/>
              </a:rPr>
              <a:t>What do you need?</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latin typeface="Arial" charset="0"/>
                <a:ea typeface="ヒラギノ角ゴ Pro W3" pitchFamily="1" charset="-128"/>
                <a:cs typeface="ヒラギノ角ゴ Pro W3"/>
              </a:rPr>
              <a:t>What Professional Development is needed to support this?</a:t>
            </a:r>
          </a:p>
          <a:p>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45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dirty="0" smtClean="0"/>
              <a:t>Curriculum is everything that is utilized to get from standards to student achievement.</a:t>
            </a:r>
          </a:p>
          <a:p>
            <a:r>
              <a:rPr lang="en-US" baseline="0" dirty="0" smtClean="0"/>
              <a:t> </a:t>
            </a:r>
          </a:p>
          <a:p>
            <a:r>
              <a:rPr lang="en-US" baseline="0" dirty="0" smtClean="0"/>
              <a:t>Our work over the next two days is designed to bridge in this area.</a:t>
            </a:r>
          </a:p>
          <a:p>
            <a:endParaRPr lang="en-US" baseline="0" dirty="0" smtClean="0"/>
          </a:p>
          <a:p>
            <a:r>
              <a:rPr lang="en-US" baseline="0" dirty="0" smtClean="0"/>
              <a:t>We have a great deal of work to do, but it doesn’t end after these two days…</a:t>
            </a:r>
            <a:endParaRPr lang="en-US" dirty="0" smtClean="0"/>
          </a:p>
        </p:txBody>
      </p:sp>
      <p:sp>
        <p:nvSpPr>
          <p:cNvPr id="4" name="Slide Number Placeholder 3"/>
          <p:cNvSpPr>
            <a:spLocks noGrp="1"/>
          </p:cNvSpPr>
          <p:nvPr>
            <p:ph type="sldNum" sz="quarter" idx="10"/>
          </p:nvPr>
        </p:nvSpPr>
        <p:spPr/>
        <p:txBody>
          <a:bodyPr/>
          <a:lstStyle/>
          <a:p>
            <a:pPr>
              <a:defRPr/>
            </a:pPr>
            <a:fld id="{7C481F06-BCA8-48C7-A9A6-A7BF1234DFFF}" type="slidenum">
              <a:rPr lang="en-US" smtClean="0"/>
              <a:pPr>
                <a:defRPr/>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sz="1200" b="1" dirty="0" smtClean="0">
                <a:latin typeface="Sylfaen" pitchFamily="18" charset="0"/>
              </a:rPr>
              <a:t>Achievement gaps need to be strategically and methodically </a:t>
            </a:r>
            <a:r>
              <a:rPr lang="en-US" sz="1200" b="1" dirty="0" smtClean="0">
                <a:latin typeface="Sylfaen" pitchFamily="18" charset="0"/>
              </a:rPr>
              <a:t>addressed</a:t>
            </a:r>
          </a:p>
          <a:p>
            <a:endParaRPr lang="en-US" sz="1200" b="1" dirty="0" smtClean="0">
              <a:latin typeface="Sylfaen"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latin typeface="Sylfaen" pitchFamily="18" charset="0"/>
              </a:rPr>
              <a:t>Think about how the </a:t>
            </a:r>
            <a:r>
              <a:rPr lang="en-US" sz="1200" b="1" dirty="0" err="1" smtClean="0">
                <a:latin typeface="Sylfaen" pitchFamily="18" charset="0"/>
              </a:rPr>
              <a:t>DuFour</a:t>
            </a:r>
            <a:r>
              <a:rPr lang="en-US" sz="1200" b="1" dirty="0" smtClean="0">
                <a:latin typeface="Sylfaen" pitchFamily="18" charset="0"/>
              </a:rPr>
              <a:t> question on this slide connects to the work that needs to be done back in your district.</a:t>
            </a:r>
          </a:p>
          <a:p>
            <a:endParaRPr lang="en-US" sz="1200" b="1" dirty="0" smtClean="0">
              <a:latin typeface="Sylfaen" pitchFamily="18" charset="0"/>
            </a:endParaRPr>
          </a:p>
          <a:p>
            <a:endParaRPr lang="en-US" sz="1200" b="1" dirty="0" smtClean="0">
              <a:latin typeface="Sylfaen" pitchFamily="18" charset="0"/>
            </a:endParaRPr>
          </a:p>
          <a:p>
            <a:r>
              <a:rPr lang="en-US" sz="1200" b="1" dirty="0" smtClean="0">
                <a:solidFill>
                  <a:srgbClr val="FF0000"/>
                </a:solidFill>
                <a:latin typeface="Sylfaen" pitchFamily="18" charset="0"/>
              </a:rPr>
              <a:t>[Planning Note to Joyce]</a:t>
            </a:r>
          </a:p>
          <a:p>
            <a:endParaRPr lang="en-US" sz="1200" b="1" dirty="0" smtClean="0">
              <a:latin typeface="Sylfaen" pitchFamily="18" charset="0"/>
            </a:endParaRPr>
          </a:p>
          <a:p>
            <a:r>
              <a:rPr lang="en-US" sz="1200" b="0" u="sng" dirty="0" smtClean="0">
                <a:latin typeface="Sylfaen" pitchFamily="18" charset="0"/>
              </a:rPr>
              <a:t>The reflection portion of our implementation</a:t>
            </a:r>
            <a:r>
              <a:rPr lang="en-US" sz="1200" b="0" u="sng" baseline="0" dirty="0" smtClean="0">
                <a:latin typeface="Sylfaen" pitchFamily="18" charset="0"/>
              </a:rPr>
              <a:t> tool could be an anchor task document</a:t>
            </a:r>
          </a:p>
          <a:p>
            <a:endParaRPr lang="en-US" sz="1200" b="0" u="sng" baseline="0" dirty="0" smtClean="0">
              <a:latin typeface="Sylfaen" pitchFamily="18" charset="0"/>
            </a:endParaRPr>
          </a:p>
          <a:p>
            <a:r>
              <a:rPr lang="en-US" sz="1200" b="0" u="none" baseline="0" dirty="0" smtClean="0">
                <a:latin typeface="Sylfaen" pitchFamily="18" charset="0"/>
              </a:rPr>
              <a:t>The priority is to think about the question at the top of the slide, then ask:</a:t>
            </a:r>
            <a:endParaRPr lang="en-US" sz="1200" b="0" u="none" dirty="0" smtClean="0">
              <a:latin typeface="Sylfaen" pitchFamily="18" charset="0"/>
            </a:endParaRPr>
          </a:p>
          <a:p>
            <a:pPr>
              <a:buFont typeface="Arial" pitchFamily="34" charset="0"/>
              <a:buChar char="•"/>
            </a:pPr>
            <a:r>
              <a:rPr lang="en-US" sz="1200" kern="1200" dirty="0" smtClean="0">
                <a:solidFill>
                  <a:schemeClr val="tx1"/>
                </a:solidFill>
                <a:latin typeface="Arial" charset="0"/>
                <a:ea typeface="ヒラギノ角ゴ Pro W3" pitchFamily="1" charset="-128"/>
                <a:cs typeface="ヒラギノ角ゴ Pro W3"/>
              </a:rPr>
              <a:t>What do you have?</a:t>
            </a:r>
          </a:p>
          <a:p>
            <a:pPr>
              <a:buFont typeface="Arial" pitchFamily="34" charset="0"/>
              <a:buChar char="•"/>
            </a:pPr>
            <a:r>
              <a:rPr lang="en-US" sz="1200" kern="1200" dirty="0" smtClean="0">
                <a:solidFill>
                  <a:schemeClr val="tx1"/>
                </a:solidFill>
                <a:latin typeface="Arial" charset="0"/>
                <a:ea typeface="ヒラギノ角ゴ Pro W3" pitchFamily="1" charset="-128"/>
                <a:cs typeface="ヒラギノ角ゴ Pro W3"/>
              </a:rPr>
              <a:t>What do you need?</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latin typeface="Arial" charset="0"/>
                <a:ea typeface="ヒラギノ角ゴ Pro W3" pitchFamily="1" charset="-128"/>
                <a:cs typeface="ヒラギノ角ゴ Pro W3"/>
              </a:rPr>
              <a:t>What Professional Development is needed to support this?</a:t>
            </a:r>
          </a:p>
          <a:p>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46</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sz="1200" b="1" dirty="0" smtClean="0">
                <a:latin typeface="Sylfaen" pitchFamily="18" charset="0"/>
              </a:rPr>
              <a:t>Cognitive complexity and rigor should be expected and </a:t>
            </a:r>
            <a:r>
              <a:rPr lang="en-US" sz="1200" b="1" dirty="0" smtClean="0">
                <a:latin typeface="Sylfaen" pitchFamily="18" charset="0"/>
              </a:rPr>
              <a:t>supported</a:t>
            </a:r>
          </a:p>
          <a:p>
            <a:endParaRPr lang="en-US" sz="1200" b="1" dirty="0" smtClean="0">
              <a:latin typeface="Sylfaen"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dirty="0" smtClean="0">
                <a:latin typeface="Sylfaen" pitchFamily="18" charset="0"/>
              </a:rPr>
              <a:t>Think about how the </a:t>
            </a:r>
            <a:r>
              <a:rPr lang="en-US" sz="1200" b="1" dirty="0" err="1" smtClean="0">
                <a:latin typeface="Sylfaen" pitchFamily="18" charset="0"/>
              </a:rPr>
              <a:t>DuFour</a:t>
            </a:r>
            <a:r>
              <a:rPr lang="en-US" sz="1200" b="1" dirty="0" smtClean="0">
                <a:latin typeface="Sylfaen" pitchFamily="18" charset="0"/>
              </a:rPr>
              <a:t> question on this slide connects to the work that needs to be done back in your district.</a:t>
            </a:r>
          </a:p>
          <a:p>
            <a:endParaRPr lang="en-US" sz="1200" b="1" dirty="0" smtClean="0">
              <a:latin typeface="Sylfaen" pitchFamily="18" charset="0"/>
            </a:endParaRPr>
          </a:p>
          <a:p>
            <a:endParaRPr lang="en-US" sz="1200" b="1" dirty="0" smtClean="0">
              <a:latin typeface="Sylfaen" pitchFamily="18" charset="0"/>
            </a:endParaRPr>
          </a:p>
          <a:p>
            <a:r>
              <a:rPr lang="en-US" sz="1200" b="1" dirty="0" smtClean="0">
                <a:solidFill>
                  <a:srgbClr val="FF0000"/>
                </a:solidFill>
                <a:latin typeface="Sylfaen" pitchFamily="18" charset="0"/>
              </a:rPr>
              <a:t>[Planning Note to Joyce]</a:t>
            </a:r>
          </a:p>
          <a:p>
            <a:endParaRPr lang="en-US" sz="1200" b="1" dirty="0" smtClean="0">
              <a:latin typeface="Sylfaen" pitchFamily="18" charset="0"/>
            </a:endParaRPr>
          </a:p>
          <a:p>
            <a:r>
              <a:rPr lang="en-US" sz="1200" b="0" u="sng" dirty="0" smtClean="0">
                <a:latin typeface="Sylfaen" pitchFamily="18" charset="0"/>
              </a:rPr>
              <a:t>The reflection portion of our implementation</a:t>
            </a:r>
            <a:r>
              <a:rPr lang="en-US" sz="1200" b="0" u="sng" baseline="0" dirty="0" smtClean="0">
                <a:latin typeface="Sylfaen" pitchFamily="18" charset="0"/>
              </a:rPr>
              <a:t> tool could be an anchor task document</a:t>
            </a:r>
          </a:p>
          <a:p>
            <a:endParaRPr lang="en-US" sz="1200" b="0" u="sng" baseline="0" dirty="0" smtClean="0">
              <a:latin typeface="Sylfaen" pitchFamily="18" charset="0"/>
            </a:endParaRPr>
          </a:p>
          <a:p>
            <a:r>
              <a:rPr lang="en-US" sz="1200" b="0" u="none" baseline="0" dirty="0" smtClean="0">
                <a:latin typeface="Sylfaen" pitchFamily="18" charset="0"/>
              </a:rPr>
              <a:t>The priority is to think about the question at the top of the slide, then ask:</a:t>
            </a:r>
            <a:endParaRPr lang="en-US" sz="1200" b="0" u="none" dirty="0" smtClean="0">
              <a:latin typeface="Sylfaen" pitchFamily="18" charset="0"/>
            </a:endParaRPr>
          </a:p>
          <a:p>
            <a:pPr>
              <a:buFont typeface="Arial" pitchFamily="34" charset="0"/>
              <a:buChar char="•"/>
            </a:pPr>
            <a:r>
              <a:rPr lang="en-US" sz="1200" kern="1200" dirty="0" smtClean="0">
                <a:solidFill>
                  <a:schemeClr val="tx1"/>
                </a:solidFill>
                <a:latin typeface="Arial" charset="0"/>
                <a:ea typeface="ヒラギノ角ゴ Pro W3" pitchFamily="1" charset="-128"/>
                <a:cs typeface="ヒラギノ角ゴ Pro W3"/>
              </a:rPr>
              <a:t>What do you have?</a:t>
            </a:r>
          </a:p>
          <a:p>
            <a:pPr>
              <a:buFont typeface="Arial" pitchFamily="34" charset="0"/>
              <a:buChar char="•"/>
            </a:pPr>
            <a:r>
              <a:rPr lang="en-US" sz="1200" kern="1200" dirty="0" smtClean="0">
                <a:solidFill>
                  <a:schemeClr val="tx1"/>
                </a:solidFill>
                <a:latin typeface="Arial" charset="0"/>
                <a:ea typeface="ヒラギノ角ゴ Pro W3" pitchFamily="1" charset="-128"/>
                <a:cs typeface="ヒラギノ角ゴ Pro W3"/>
              </a:rPr>
              <a:t>What do you need?</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latin typeface="Arial" charset="0"/>
                <a:ea typeface="ヒラギノ角ゴ Pro W3" pitchFamily="1" charset="-128"/>
                <a:cs typeface="ヒラギノ角ゴ Pro W3"/>
              </a:rPr>
              <a:t>What Professional Development is needed to support this?</a:t>
            </a:r>
            <a:endParaRPr lang="en-US" sz="1200" kern="1200" smtClean="0">
              <a:solidFill>
                <a:schemeClr val="tx1"/>
              </a:solidFill>
              <a:latin typeface="Arial" charset="0"/>
              <a:ea typeface="ヒラギノ角ゴ Pro W3" pitchFamily="1" charset="-128"/>
              <a:cs typeface="ヒラギノ角ゴ Pro W3"/>
            </a:endParaRPr>
          </a:p>
          <a:p>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47</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xfrm>
            <a:off x="1181100" y="696913"/>
            <a:ext cx="4648200" cy="3486150"/>
          </a:xfrm>
          <a:ln/>
        </p:spPr>
      </p:sp>
      <p:sp>
        <p:nvSpPr>
          <p:cNvPr id="83971" name="Notes Placeholder 2"/>
          <p:cNvSpPr>
            <a:spLocks noGrp="1"/>
          </p:cNvSpPr>
          <p:nvPr>
            <p:ph type="body" idx="1"/>
          </p:nvPr>
        </p:nvSpPr>
        <p:spPr>
          <a:noFill/>
          <a:ln/>
        </p:spPr>
        <p:txBody>
          <a:bodyPr/>
          <a:lstStyle/>
          <a:p>
            <a:pPr eaLnBrk="1" hangingPunct="1"/>
            <a:endParaRPr lang="en-US" dirty="0" smtClean="0"/>
          </a:p>
        </p:txBody>
      </p:sp>
      <p:sp>
        <p:nvSpPr>
          <p:cNvPr id="83972" name="Slide Number Placeholder 3"/>
          <p:cNvSpPr>
            <a:spLocks noGrp="1"/>
          </p:cNvSpPr>
          <p:nvPr>
            <p:ph type="sldNum" sz="quarter" idx="5"/>
          </p:nvPr>
        </p:nvSpPr>
        <p:spPr>
          <a:noFill/>
        </p:spPr>
        <p:txBody>
          <a:bodyPr/>
          <a:lstStyle/>
          <a:p>
            <a:fld id="{EFE955A8-1A87-43E0-BC48-CF62F577ED09}" type="slidenum">
              <a:rPr lang="en-US" smtClean="0"/>
              <a:pPr/>
              <a:t>48</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 this institute, support will be provided….</a:t>
            </a:r>
            <a:endParaRPr lang="en-US" dirty="0"/>
          </a:p>
        </p:txBody>
      </p:sp>
      <p:sp>
        <p:nvSpPr>
          <p:cNvPr id="4" name="Slide Number Placeholder 3"/>
          <p:cNvSpPr>
            <a:spLocks noGrp="1"/>
          </p:cNvSpPr>
          <p:nvPr>
            <p:ph type="sldNum" sz="quarter" idx="10"/>
          </p:nvPr>
        </p:nvSpPr>
        <p:spPr/>
        <p:txBody>
          <a:bodyPr/>
          <a:lstStyle/>
          <a:p>
            <a:pPr>
              <a:defRPr/>
            </a:pPr>
            <a:fld id="{7C481F06-BCA8-48C7-A9A6-A7BF1234DFFF}" type="slidenum">
              <a:rPr lang="en-US" smtClean="0"/>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dirty="0" smtClean="0"/>
              <a:t>Curriculum is everything that is utilized to get from standards to student achievement.</a:t>
            </a:r>
          </a:p>
          <a:p>
            <a:endParaRPr lang="en-US" dirty="0" smtClean="0"/>
          </a:p>
          <a:p>
            <a:r>
              <a:rPr lang="en-US" dirty="0" smtClean="0"/>
              <a:t>At some interval, these things happen:</a:t>
            </a:r>
          </a:p>
          <a:p>
            <a:endParaRPr lang="en-US" dirty="0" smtClean="0"/>
          </a:p>
          <a:p>
            <a:r>
              <a:rPr lang="en-US" dirty="0" smtClean="0"/>
              <a:t>This used to be a staggered five year cycle,</a:t>
            </a:r>
            <a:r>
              <a:rPr lang="en-US" baseline="0" dirty="0" smtClean="0"/>
              <a:t> with a few content areas added annually, so that all were updated in the five year cycle</a:t>
            </a:r>
            <a:endParaRPr lang="en-US" dirty="0"/>
          </a:p>
        </p:txBody>
      </p:sp>
      <p:sp>
        <p:nvSpPr>
          <p:cNvPr id="4" name="Slide Number Placeholder 3"/>
          <p:cNvSpPr>
            <a:spLocks noGrp="1"/>
          </p:cNvSpPr>
          <p:nvPr>
            <p:ph type="sldNum" sz="quarter" idx="10"/>
          </p:nvPr>
        </p:nvSpPr>
        <p:spPr/>
        <p:txBody>
          <a:bodyPr/>
          <a:lstStyle/>
          <a:p>
            <a:pPr>
              <a:defRPr/>
            </a:pPr>
            <a:fld id="{7C481F06-BCA8-48C7-A9A6-A7BF1234DFFF}" type="slidenum">
              <a:rPr lang="en-US" smtClean="0"/>
              <a:pPr>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dirty="0" smtClean="0"/>
              <a:t>This information could be a graduate course…..We are just skimming the surface today.</a:t>
            </a:r>
          </a:p>
          <a:p>
            <a:endParaRPr lang="en-US" dirty="0" smtClean="0"/>
          </a:p>
          <a:p>
            <a:r>
              <a:rPr lang="en-US" dirty="0" smtClean="0"/>
              <a:t>So why do this work at all?</a:t>
            </a:r>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Our Professional Standards Require it.</a:t>
            </a:r>
            <a:endParaRPr lang="en-US" dirty="0"/>
          </a:p>
        </p:txBody>
      </p:sp>
      <p:sp>
        <p:nvSpPr>
          <p:cNvPr id="4" name="Slide Number Placeholder 3"/>
          <p:cNvSpPr>
            <a:spLocks noGrp="1"/>
          </p:cNvSpPr>
          <p:nvPr>
            <p:ph type="sldNum" sz="quarter" idx="10"/>
          </p:nvPr>
        </p:nvSpPr>
        <p:spPr/>
        <p:txBody>
          <a:bodyPr/>
          <a:lstStyle/>
          <a:p>
            <a:pPr>
              <a:defRPr/>
            </a:pPr>
            <a:fld id="{7C481F06-BCA8-48C7-A9A6-A7BF1234DFFF}" type="slidenum">
              <a:rPr lang="en-US" smtClean="0"/>
              <a:pPr>
                <a:defRPr/>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fontScale="85000" lnSpcReduction="20000"/>
          </a:bodyPr>
          <a:lstStyle/>
          <a:p>
            <a:r>
              <a:rPr lang="en-US" b="1" dirty="0" smtClean="0">
                <a:solidFill>
                  <a:srgbClr val="002060"/>
                </a:solidFill>
                <a:latin typeface="Sylfaen" pitchFamily="18" charset="0"/>
              </a:rPr>
              <a:t>District Leaders are Expected to: </a:t>
            </a:r>
            <a:r>
              <a:rPr lang="en-US" sz="1200" kern="1200" dirty="0" smtClean="0">
                <a:solidFill>
                  <a:schemeClr val="tx1"/>
                </a:solidFill>
                <a:latin typeface="Arial" charset="0"/>
                <a:ea typeface="+mn-ea"/>
                <a:cs typeface="+mn-cs"/>
              </a:rPr>
              <a:t>set high standards for the professional practice of 21st century instruction and assessment that result in an accountable environment.</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create professional learning communities resulting in highly engaging instruction and improved student learning. </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set specific achievement targets for schools and students and then ensure the consistent use of research-based instructional strategies in all classrooms to reach the targets.</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Lead with a clear, high-profile focus on learning and teaching oriented towards high expectations and concrete goals;</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Challenge staff to reflect deeply on and define the knowledge, skills, and concepts essential for ensuring that every public school student graduates from high school, globally competitive for work and postsecondary education and prepared for life in the 21st Century;</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Ensure collaborative goal setting resulting in nonnegotiable Goals for student achievement and classroom instruction;</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Ensure that there is an appropriate and logical alignment between the district’s curriculum, 21</a:t>
            </a:r>
            <a:r>
              <a:rPr lang="en-US" sz="1200" kern="1200" baseline="30000" dirty="0" smtClean="0">
                <a:solidFill>
                  <a:schemeClr val="tx1"/>
                </a:solidFill>
                <a:latin typeface="Arial" charset="0"/>
                <a:ea typeface="+mn-ea"/>
                <a:cs typeface="+mn-cs"/>
              </a:rPr>
              <a:t>st</a:t>
            </a:r>
            <a:r>
              <a:rPr lang="en-US" sz="1200" kern="1200" dirty="0" smtClean="0">
                <a:solidFill>
                  <a:schemeClr val="tx1"/>
                </a:solidFill>
                <a:latin typeface="Arial" charset="0"/>
                <a:ea typeface="+mn-ea"/>
                <a:cs typeface="+mn-cs"/>
              </a:rPr>
              <a:t> Century instruction and assessment, and the state accountability program;</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Establish clear priorities among the district’s instructional goals and objectives;</a:t>
            </a:r>
          </a:p>
          <a:p>
            <a:endParaRPr lang="en-US" sz="1200" kern="1200" dirty="0" smtClean="0">
              <a:solidFill>
                <a:schemeClr val="tx1"/>
              </a:solidFill>
              <a:latin typeface="Arial" charset="0"/>
              <a:ea typeface="ヒラギノ角ゴ Pro W3" pitchFamily="1" charset="-128"/>
              <a:cs typeface="ヒラギノ角ゴ Pro W3"/>
            </a:endParaRPr>
          </a:p>
          <a:p>
            <a:endParaRPr lang="en-US" sz="1200" kern="1200" dirty="0" smtClean="0">
              <a:solidFill>
                <a:schemeClr val="tx1"/>
              </a:solidFill>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C23C7A6D-4142-4090-B66C-ADD26B7740E8}"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9E32E9C-3FBB-4CD7-A79F-8EABB924DB02}"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32E9C-3FBB-4CD7-A79F-8EABB924DB02}"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32E9C-3FBB-4CD7-A79F-8EABB924DB02}"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00457E">
            <a:alpha val="65097"/>
          </a:srgbClr>
        </a:solidFill>
        <a:effectLst/>
      </p:bgPr>
    </p:bg>
    <p:spTree>
      <p:nvGrpSpPr>
        <p:cNvPr id="1" name=""/>
        <p:cNvGrpSpPr/>
        <p:nvPr/>
      </p:nvGrpSpPr>
      <p:grpSpPr>
        <a:xfrm>
          <a:off x="0" y="0"/>
          <a:ext cx="0" cy="0"/>
          <a:chOff x="0" y="0"/>
          <a:chExt cx="0" cy="0"/>
        </a:xfrm>
      </p:grpSpPr>
      <p:sp>
        <p:nvSpPr>
          <p:cNvPr id="4" name="Rectangle 6"/>
          <p:cNvSpPr/>
          <p:nvPr userDrawn="1"/>
        </p:nvSpPr>
        <p:spPr>
          <a:xfrm>
            <a:off x="0" y="0"/>
            <a:ext cx="9144000" cy="1828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endParaRPr>
          </a:p>
        </p:txBody>
      </p:sp>
      <p:pic>
        <p:nvPicPr>
          <p:cNvPr id="5" name="Picture 7" descr="CareerandCollege_FINAL.png"/>
          <p:cNvPicPr>
            <a:picLocks noChangeAspect="1"/>
          </p:cNvPicPr>
          <p:nvPr userDrawn="1"/>
        </p:nvPicPr>
        <p:blipFill>
          <a:blip r:embed="rId2" cstate="print"/>
          <a:srcRect/>
          <a:stretch>
            <a:fillRect/>
          </a:stretch>
        </p:blipFill>
        <p:spPr bwMode="auto">
          <a:xfrm>
            <a:off x="274639" y="228600"/>
            <a:ext cx="1849437" cy="1379538"/>
          </a:xfrm>
          <a:prstGeom prst="rect">
            <a:avLst/>
          </a:prstGeom>
          <a:noFill/>
          <a:ln w="9525">
            <a:noFill/>
            <a:miter lim="800000"/>
            <a:headEnd/>
            <a:tailEnd/>
          </a:ln>
        </p:spPr>
      </p:pic>
      <p:pic>
        <p:nvPicPr>
          <p:cNvPr id="6" name="Picture 8" descr="ppt_acre_wordheader.png"/>
          <p:cNvPicPr>
            <a:picLocks noChangeAspect="1"/>
          </p:cNvPicPr>
          <p:nvPr userDrawn="1"/>
        </p:nvPicPr>
        <p:blipFill>
          <a:blip r:embed="rId3" cstate="print"/>
          <a:srcRect/>
          <a:stretch>
            <a:fillRect/>
          </a:stretch>
        </p:blipFill>
        <p:spPr bwMode="auto">
          <a:xfrm>
            <a:off x="2362200" y="304801"/>
            <a:ext cx="6553200" cy="1255713"/>
          </a:xfrm>
          <a:prstGeom prst="rect">
            <a:avLst/>
          </a:prstGeom>
          <a:noFill/>
          <a:ln w="9525">
            <a:noFill/>
            <a:miter lim="800000"/>
            <a:headEnd/>
            <a:tailEnd/>
          </a:ln>
        </p:spPr>
      </p:pic>
      <p:cxnSp>
        <p:nvCxnSpPr>
          <p:cNvPr id="7" name="Straight Connector 9"/>
          <p:cNvCxnSpPr/>
          <p:nvPr userDrawn="1"/>
        </p:nvCxnSpPr>
        <p:spPr>
          <a:xfrm>
            <a:off x="2235200" y="152400"/>
            <a:ext cx="0" cy="1447800"/>
          </a:xfrm>
          <a:prstGeom prst="line">
            <a:avLst/>
          </a:prstGeom>
          <a:ln>
            <a:solidFill>
              <a:srgbClr val="00457E"/>
            </a:solidFill>
          </a:ln>
        </p:spPr>
        <p:style>
          <a:lnRef idx="2">
            <a:schemeClr val="accent1"/>
          </a:lnRef>
          <a:fillRef idx="0">
            <a:schemeClr val="accent1"/>
          </a:fillRef>
          <a:effectRef idx="1">
            <a:schemeClr val="accent1"/>
          </a:effectRef>
          <a:fontRef idx="minor">
            <a:schemeClr val="tx1"/>
          </a:fontRef>
        </p:style>
      </p:cxnSp>
      <p:sp>
        <p:nvSpPr>
          <p:cNvPr id="8" name="Rectangle 10"/>
          <p:cNvSpPr/>
          <p:nvPr userDrawn="1"/>
        </p:nvSpPr>
        <p:spPr>
          <a:xfrm>
            <a:off x="0" y="1773239"/>
            <a:ext cx="9144000" cy="147637"/>
          </a:xfrm>
          <a:prstGeom prst="rect">
            <a:avLst/>
          </a:prstGeom>
          <a:solidFill>
            <a:srgbClr val="00457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endParaRPr>
          </a:p>
        </p:txBody>
      </p:sp>
      <p:sp>
        <p:nvSpPr>
          <p:cNvPr id="2" name="Title 1"/>
          <p:cNvSpPr>
            <a:spLocks noGrp="1"/>
          </p:cNvSpPr>
          <p:nvPr>
            <p:ph type="ctrTitle"/>
          </p:nvPr>
        </p:nvSpPr>
        <p:spPr>
          <a:xfrm>
            <a:off x="304800" y="2130426"/>
            <a:ext cx="8839200" cy="1470025"/>
          </a:xfrm>
          <a:prstGeom prst="rect">
            <a:avLst/>
          </a:prstGeom>
        </p:spPr>
        <p:txBody>
          <a:bodyPr/>
          <a:lstStyle>
            <a:lvl1pPr>
              <a:defRPr b="1">
                <a:solidFill>
                  <a:srgbClr val="FFFFFF"/>
                </a:solidFill>
                <a:latin typeface="Arial"/>
                <a:cs typeface="Aria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4800600"/>
            <a:ext cx="6400800" cy="1752600"/>
          </a:xfrm>
          <a:prstGeom prst="rect">
            <a:avLst/>
          </a:prstGeom>
        </p:spPr>
        <p:txBody>
          <a:bodyPr/>
          <a:lstStyle>
            <a:lvl1pPr marL="0" indent="0" algn="ctr">
              <a:buNone/>
              <a:defRPr>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00457E">
            <a:alpha val="65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04800" y="2130426"/>
            <a:ext cx="8839200" cy="1470025"/>
          </a:xfrm>
          <a:prstGeom prst="rect">
            <a:avLst/>
          </a:prstGeom>
        </p:spPr>
        <p:txBody>
          <a:bodyPr/>
          <a:lstStyle>
            <a:lvl1pPr>
              <a:defRPr b="1">
                <a:solidFill>
                  <a:srgbClr val="FFFFFF"/>
                </a:solidFill>
                <a:latin typeface="Arial"/>
                <a:cs typeface="Aria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4800600"/>
            <a:ext cx="6400800" cy="1752600"/>
          </a:xfrm>
          <a:prstGeom prst="rect">
            <a:avLst/>
          </a:prstGeom>
        </p:spPr>
        <p:txBody>
          <a:bodyPr/>
          <a:lstStyle>
            <a:lvl1pPr marL="0" indent="0" algn="ctr">
              <a:buNone/>
              <a:defRPr>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7" name="Rectangle 6"/>
          <p:cNvSpPr/>
          <p:nvPr userDrawn="1"/>
        </p:nvSpPr>
        <p:spPr>
          <a:xfrm>
            <a:off x="0" y="0"/>
            <a:ext cx="9144000" cy="1828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pic>
        <p:nvPicPr>
          <p:cNvPr id="8" name="Picture 7" descr="CareerandCollege_FINAL.png"/>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275319" y="228109"/>
            <a:ext cx="1848783" cy="1379365"/>
          </a:xfrm>
          <a:prstGeom prst="rect">
            <a:avLst/>
          </a:prstGeom>
        </p:spPr>
      </p:pic>
      <p:pic>
        <p:nvPicPr>
          <p:cNvPr id="9" name="Picture 8" descr="ppt_acre_wordheader.png"/>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362200" y="304801"/>
            <a:ext cx="6553200" cy="1255403"/>
          </a:xfrm>
          <a:prstGeom prst="rect">
            <a:avLst/>
          </a:prstGeom>
        </p:spPr>
      </p:pic>
      <p:cxnSp>
        <p:nvCxnSpPr>
          <p:cNvPr id="10" name="Straight Connector 9"/>
          <p:cNvCxnSpPr/>
          <p:nvPr userDrawn="1"/>
        </p:nvCxnSpPr>
        <p:spPr>
          <a:xfrm>
            <a:off x="2235200" y="152441"/>
            <a:ext cx="0" cy="1447800"/>
          </a:xfrm>
          <a:prstGeom prst="line">
            <a:avLst/>
          </a:prstGeom>
          <a:ln>
            <a:solidFill>
              <a:srgbClr val="00457E"/>
            </a:solidFill>
          </a:ln>
        </p:spPr>
        <p:style>
          <a:lnRef idx="2">
            <a:schemeClr val="accent1"/>
          </a:lnRef>
          <a:fillRef idx="0">
            <a:schemeClr val="accent1"/>
          </a:fillRef>
          <a:effectRef idx="1">
            <a:schemeClr val="accent1"/>
          </a:effectRef>
          <a:fontRef idx="minor">
            <a:schemeClr val="tx1"/>
          </a:fontRef>
        </p:style>
      </p:cxnSp>
      <p:sp>
        <p:nvSpPr>
          <p:cNvPr id="11" name="Rectangle 10"/>
          <p:cNvSpPr/>
          <p:nvPr userDrawn="1"/>
        </p:nvSpPr>
        <p:spPr>
          <a:xfrm>
            <a:off x="0" y="1772920"/>
            <a:ext cx="9144000" cy="147320"/>
          </a:xfrm>
          <a:prstGeom prst="rect">
            <a:avLst/>
          </a:prstGeom>
          <a:solidFill>
            <a:srgbClr val="0045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Tree>
    <p:extLst>
      <p:ext uri="{BB962C8B-B14F-4D97-AF65-F5344CB8AC3E}">
        <p14:creationId xmlns:p14="http://schemas.microsoft.com/office/powerpoint/2010/main" xmlns="" val="37874601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Ready Set Go white back">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a:xfrm>
            <a:off x="3657600" y="6416676"/>
            <a:ext cx="2133600" cy="365125"/>
          </a:xfrm>
        </p:spPr>
        <p:txBody>
          <a:bodyPr/>
          <a:lstStyle>
            <a:lvl1pPr algn="ctr">
              <a:defRPr/>
            </a:lvl1pPr>
          </a:lstStyle>
          <a:p>
            <a:fld id="{CC678680-AC1B-49AB-B54D-C0A7B19FF811}" type="slidenum">
              <a:rPr lang="en-US" smtClean="0"/>
              <a:pPr/>
              <a:t>‹#›</a:t>
            </a:fld>
            <a:endParaRPr lang="en-US"/>
          </a:p>
        </p:txBody>
      </p:sp>
      <p:pic>
        <p:nvPicPr>
          <p:cNvPr id="7" name="Picture 7" descr="CareerandCollege_FINAL.png"/>
          <p:cNvPicPr>
            <a:picLocks noChangeAspect="1"/>
          </p:cNvPicPr>
          <p:nvPr/>
        </p:nvPicPr>
        <p:blipFill>
          <a:blip r:embed="rId2" cstate="print"/>
          <a:srcRect/>
          <a:stretch>
            <a:fillRect/>
          </a:stretch>
        </p:blipFill>
        <p:spPr bwMode="auto">
          <a:xfrm>
            <a:off x="8096492" y="6190318"/>
            <a:ext cx="895109" cy="667682"/>
          </a:xfrm>
          <a:prstGeom prst="rect">
            <a:avLst/>
          </a:prstGeom>
          <a:noFill/>
          <a:ln w="9525">
            <a:noFill/>
            <a:miter lim="800000"/>
            <a:headEnd/>
            <a:tailEnd/>
          </a:ln>
        </p:spPr>
      </p:pic>
      <p:pic>
        <p:nvPicPr>
          <p:cNvPr id="8" name="Picture 7" descr="image_preview.jpg"/>
          <p:cNvPicPr>
            <a:picLocks noChangeAspect="1"/>
          </p:cNvPicPr>
          <p:nvPr/>
        </p:nvPicPr>
        <p:blipFill>
          <a:blip r:embed="rId3" cstate="print"/>
          <a:stretch>
            <a:fillRect/>
          </a:stretch>
        </p:blipFill>
        <p:spPr>
          <a:xfrm>
            <a:off x="76200" y="6400800"/>
            <a:ext cx="3810000" cy="381000"/>
          </a:xfrm>
          <a:prstGeom prst="rect">
            <a:avLst/>
          </a:prstGeom>
        </p:spPr>
      </p:pic>
      <p:cxnSp>
        <p:nvCxnSpPr>
          <p:cNvPr id="10" name="Straight Connector 9"/>
          <p:cNvCxnSpPr/>
          <p:nvPr/>
        </p:nvCxnSpPr>
        <p:spPr>
          <a:xfrm>
            <a:off x="0" y="6172200"/>
            <a:ext cx="9144000" cy="0"/>
          </a:xfrm>
          <a:prstGeom prst="line">
            <a:avLst/>
          </a:prstGeom>
          <a:ln w="34925">
            <a:solidFill>
              <a:schemeClr val="accent3"/>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9E32E9C-3FBB-4CD7-A79F-8EABB924DB02}" type="datetimeFigureOut">
              <a:rPr lang="en-US" smtClean="0"/>
              <a:pPr/>
              <a:t>6/1/2011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32E9C-3FBB-4CD7-A79F-8EABB924DB02}"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E32E9C-3FBB-4CD7-A79F-8EABB924DB02}"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9E32E9C-3FBB-4CD7-A79F-8EABB924DB02}"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9E32E9C-3FBB-4CD7-A79F-8EABB924DB02}" type="datetimeFigureOut">
              <a:rPr lang="en-US" smtClean="0"/>
              <a:pPr/>
              <a:t>6/1/2011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32E9C-3FBB-4CD7-A79F-8EABB924DB02}"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9E32E9C-3FBB-4CD7-A79F-8EABB924DB02}" type="datetimeFigureOut">
              <a:rPr lang="en-US" smtClean="0"/>
              <a:pPr/>
              <a:t>6/1/2011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E32E9C-3FBB-4CD7-A79F-8EABB924DB02}" type="datetimeFigureOut">
              <a:rPr lang="en-US" smtClean="0"/>
              <a:pPr/>
              <a:t>6/1/2011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32E9C-3FBB-4CD7-A79F-8EABB924DB02}"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32E9C-3FBB-4CD7-A79F-8EABB924DB02}"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32E9C-3FBB-4CD7-A79F-8EABB924DB02}"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32E9C-3FBB-4CD7-A79F-8EABB924DB02}"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C5E839B-6901-43E8-9190-C8241BD6B7C5}"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5E839B-6901-43E8-9190-C8241BD6B7C5}"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C5E839B-6901-43E8-9190-C8241BD6B7C5}"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C5E839B-6901-43E8-9190-C8241BD6B7C5}"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E32E9C-3FBB-4CD7-A79F-8EABB924DB02}"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C5E839B-6901-43E8-9190-C8241BD6B7C5}" type="datetimeFigureOut">
              <a:rPr lang="en-US" smtClean="0"/>
              <a:pPr/>
              <a:t>6/1/2011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C5E839B-6901-43E8-9190-C8241BD6B7C5}" type="datetimeFigureOut">
              <a:rPr lang="en-US" smtClean="0"/>
              <a:pPr/>
              <a:t>6/1/2011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5E839B-6901-43E8-9190-C8241BD6B7C5}" type="datetimeFigureOut">
              <a:rPr lang="en-US" smtClean="0"/>
              <a:pPr/>
              <a:t>6/1/2011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5E839B-6901-43E8-9190-C8241BD6B7C5}"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5E839B-6901-43E8-9190-C8241BD6B7C5}"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5E839B-6901-43E8-9190-C8241BD6B7C5}"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5E839B-6901-43E8-9190-C8241BD6B7C5}"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Ready Set Go white back">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a:xfrm>
            <a:off x="3657600" y="6416676"/>
            <a:ext cx="2133600" cy="365125"/>
          </a:xfrm>
        </p:spPr>
        <p:txBody>
          <a:bodyPr/>
          <a:lstStyle>
            <a:lvl1pPr algn="ctr">
              <a:defRPr/>
            </a:lvl1pPr>
          </a:lstStyle>
          <a:p>
            <a:fld id="{CC678680-AC1B-49AB-B54D-C0A7B19FF811}" type="slidenum">
              <a:rPr lang="en-US" smtClean="0"/>
              <a:pPr/>
              <a:t>‹#›</a:t>
            </a:fld>
            <a:endParaRPr lang="en-US" dirty="0"/>
          </a:p>
        </p:txBody>
      </p:sp>
      <p:pic>
        <p:nvPicPr>
          <p:cNvPr id="7" name="Picture 7" descr="CareerandCollege_FINAL.png"/>
          <p:cNvPicPr>
            <a:picLocks noChangeAspect="1"/>
          </p:cNvPicPr>
          <p:nvPr/>
        </p:nvPicPr>
        <p:blipFill>
          <a:blip r:embed="rId2" cstate="print"/>
          <a:srcRect/>
          <a:stretch>
            <a:fillRect/>
          </a:stretch>
        </p:blipFill>
        <p:spPr bwMode="auto">
          <a:xfrm>
            <a:off x="8096492" y="6190318"/>
            <a:ext cx="895109" cy="667682"/>
          </a:xfrm>
          <a:prstGeom prst="rect">
            <a:avLst/>
          </a:prstGeom>
          <a:noFill/>
          <a:ln w="9525">
            <a:noFill/>
            <a:miter lim="800000"/>
            <a:headEnd/>
            <a:tailEnd/>
          </a:ln>
        </p:spPr>
      </p:pic>
      <p:pic>
        <p:nvPicPr>
          <p:cNvPr id="8" name="Picture 7" descr="image_preview.jpg"/>
          <p:cNvPicPr>
            <a:picLocks noChangeAspect="1"/>
          </p:cNvPicPr>
          <p:nvPr/>
        </p:nvPicPr>
        <p:blipFill>
          <a:blip r:embed="rId3" cstate="print"/>
          <a:stretch>
            <a:fillRect/>
          </a:stretch>
        </p:blipFill>
        <p:spPr>
          <a:xfrm>
            <a:off x="76200" y="6400800"/>
            <a:ext cx="3810000" cy="381000"/>
          </a:xfrm>
          <a:prstGeom prst="rect">
            <a:avLst/>
          </a:prstGeom>
        </p:spPr>
      </p:pic>
      <p:cxnSp>
        <p:nvCxnSpPr>
          <p:cNvPr id="10" name="Straight Connector 9"/>
          <p:cNvCxnSpPr/>
          <p:nvPr/>
        </p:nvCxnSpPr>
        <p:spPr>
          <a:xfrm>
            <a:off x="0" y="6172200"/>
            <a:ext cx="9144000" cy="0"/>
          </a:xfrm>
          <a:prstGeom prst="line">
            <a:avLst/>
          </a:prstGeom>
          <a:ln w="34925">
            <a:solidFill>
              <a:schemeClr val="accent3"/>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B9E32E9C-3FBB-4CD7-A79F-8EABB924DB02}" type="datetimeFigureOut">
              <a:rPr lang="en-US" smtClean="0"/>
              <a:pPr/>
              <a:t>6/1/2011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32E9C-3FBB-4CD7-A79F-8EABB924DB02}"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9E32E9C-3FBB-4CD7-A79F-8EABB924DB02}"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E32E9C-3FBB-4CD7-A79F-8EABB924DB02}"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9E32E9C-3FBB-4CD7-A79F-8EABB924DB02}"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9E32E9C-3FBB-4CD7-A79F-8EABB924DB02}" type="datetimeFigureOut">
              <a:rPr lang="en-US" smtClean="0"/>
              <a:pPr/>
              <a:t>6/1/2011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9E32E9C-3FBB-4CD7-A79F-8EABB924DB02}" type="datetimeFigureOut">
              <a:rPr lang="en-US" smtClean="0"/>
              <a:pPr/>
              <a:t>6/1/2011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E32E9C-3FBB-4CD7-A79F-8EABB924DB02}" type="datetimeFigureOut">
              <a:rPr lang="en-US" smtClean="0"/>
              <a:pPr/>
              <a:t>6/1/2011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32E9C-3FBB-4CD7-A79F-8EABB924DB02}"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32E9C-3FBB-4CD7-A79F-8EABB924DB02}"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32E9C-3FBB-4CD7-A79F-8EABB924DB02}"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32E9C-3FBB-4CD7-A79F-8EABB924DB02}"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1"/>
            <a:ext cx="8229600" cy="4525963"/>
          </a:xfrm>
        </p:spPr>
        <p:txBody>
          <a:bodyPr/>
          <a:lstStyle/>
          <a:p>
            <a:pPr lvl="0"/>
            <a:endParaRPr lang="en-US" noProof="0" smtClean="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9E32E9C-3FBB-4CD7-A79F-8EABB924DB02}" type="datetimeFigureOut">
              <a:rPr lang="en-US" smtClean="0"/>
              <a:pPr/>
              <a:t>6/1/2011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966F66D-87FB-4A84-84A6-1805542467D1}"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52F91-AD6F-4911-839C-D5544A47D7C8}" type="slidenum">
              <a:rPr lang="en-US" smtClean="0"/>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66F66D-87FB-4A84-84A6-1805542467D1}"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52F91-AD6F-4911-839C-D5544A47D7C8}" type="slidenum">
              <a:rPr lang="en-US" smtClean="0"/>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66F66D-87FB-4A84-84A6-1805542467D1}"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52F91-AD6F-4911-839C-D5544A47D7C8}" type="slidenum">
              <a:rPr lang="en-US" smtClean="0"/>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966F66D-87FB-4A84-84A6-1805542467D1}"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D52F91-AD6F-4911-839C-D5544A47D7C8}" type="slidenum">
              <a:rPr lang="en-US" smtClean="0"/>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966F66D-87FB-4A84-84A6-1805542467D1}" type="datetimeFigureOut">
              <a:rPr lang="en-US" smtClean="0"/>
              <a:pPr/>
              <a:t>6/1/2011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2D52F91-AD6F-4911-839C-D5544A47D7C8}" type="slidenum">
              <a:rPr lang="en-US" smtClean="0"/>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66F66D-87FB-4A84-84A6-1805542467D1}" type="datetimeFigureOut">
              <a:rPr lang="en-US" smtClean="0"/>
              <a:pPr/>
              <a:t>6/1/2011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2D52F91-AD6F-4911-839C-D5544A47D7C8}" type="slidenum">
              <a:rPr lang="en-US" smtClean="0"/>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66F66D-87FB-4A84-84A6-1805542467D1}" type="datetimeFigureOut">
              <a:rPr lang="en-US" smtClean="0"/>
              <a:pPr/>
              <a:t>6/1/2011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2D52F91-AD6F-4911-839C-D5544A47D7C8}" type="slidenum">
              <a:rPr lang="en-US" smtClean="0"/>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66F66D-87FB-4A84-84A6-1805542467D1}"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D52F91-AD6F-4911-839C-D5544A47D7C8}" type="slidenum">
              <a:rPr lang="en-US" smtClean="0"/>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66F66D-87FB-4A84-84A6-1805542467D1}"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D52F91-AD6F-4911-839C-D5544A47D7C8}" type="slidenum">
              <a:rPr lang="en-US" smtClean="0"/>
              <a:pPr/>
              <a:t>‹#›</a:t>
            </a:fld>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66F66D-87FB-4A84-84A6-1805542467D1}"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52F91-AD6F-4911-839C-D5544A47D7C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9E32E9C-3FBB-4CD7-A79F-8EABB924DB02}" type="datetimeFigureOut">
              <a:rPr lang="en-US" smtClean="0"/>
              <a:pPr/>
              <a:t>6/1/2011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66F66D-87FB-4A84-84A6-1805542467D1}"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52F91-AD6F-4911-839C-D5544A47D7C8}" type="slidenum">
              <a:rPr lang="en-US" smtClean="0"/>
              <a:pPr/>
              <a:t>‹#›</a:t>
            </a:fld>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C5E839B-6901-43E8-9190-C8241BD6B7C5}"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5E839B-6901-43E8-9190-C8241BD6B7C5}"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C5E839B-6901-43E8-9190-C8241BD6B7C5}"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C5E839B-6901-43E8-9190-C8241BD6B7C5}"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C5E839B-6901-43E8-9190-C8241BD6B7C5}" type="datetimeFigureOut">
              <a:rPr lang="en-US" smtClean="0"/>
              <a:pPr/>
              <a:t>6/1/2011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C5E839B-6901-43E8-9190-C8241BD6B7C5}" type="datetimeFigureOut">
              <a:rPr lang="en-US" smtClean="0"/>
              <a:pPr/>
              <a:t>6/1/2011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5E839B-6901-43E8-9190-C8241BD6B7C5}" type="datetimeFigureOut">
              <a:rPr lang="en-US" smtClean="0"/>
              <a:pPr/>
              <a:t>6/1/2011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5E839B-6901-43E8-9190-C8241BD6B7C5}"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5E839B-6901-43E8-9190-C8241BD6B7C5}"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E32E9C-3FBB-4CD7-A79F-8EABB924DB02}" type="datetimeFigureOut">
              <a:rPr lang="en-US" smtClean="0"/>
              <a:pPr/>
              <a:t>6/1/2011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5E839B-6901-43E8-9190-C8241BD6B7C5}"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5E839B-6901-43E8-9190-C8241BD6B7C5}"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BBE789-5773-4C70-BC5F-DE384DF97B7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32E9C-3FBB-4CD7-A79F-8EABB924DB02}"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9E32E9C-3FBB-4CD7-A79F-8EABB924DB02}"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678680-AC1B-49AB-B54D-C0A7B19FF81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4.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5.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7.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theme" Target="../theme/theme8.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E32E9C-3FBB-4CD7-A79F-8EABB924DB02}" type="datetimeFigureOut">
              <a:rPr lang="en-US" smtClean="0"/>
              <a:pPr/>
              <a:t>6/1/2011</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78680-AC1B-49AB-B54D-C0A7B19FF81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2" r:id="rId1"/>
  </p:sldLayoutIdLst>
  <p:hf hdr="0" ftr="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461884"/>
      </p:ext>
    </p:extLst>
  </p:cSld>
  <p:clrMap bg1="lt1" tx1="dk1" bg2="lt2" tx2="dk2" accent1="accent1" accent2="accent2" accent3="accent3" accent4="accent4" accent5="accent5" accent6="accent6" hlink="hlink" folHlink="folHlink"/>
  <p:sldLayoutIdLst>
    <p:sldLayoutId id="2147483679"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6D0C2A-919D-4A45-B8BF-7E4FAB2EFFE6}" type="datetimeFigureOut">
              <a:rPr lang="en-US" smtClean="0"/>
              <a:pPr/>
              <a:t>6/1/2011</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3A13DFC-57E2-487D-A0E7-D91C8DEFE4AA}"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5E839B-6901-43E8-9190-C8241BD6B7C5}" type="datetimeFigureOut">
              <a:rPr lang="en-US" smtClean="0"/>
              <a:pPr/>
              <a:t>6/1/2011</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BBE789-5773-4C70-BC5F-DE384DF97B7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6D0C2A-919D-4A45-B8BF-7E4FAB2EFFE6}" type="datetimeFigureOut">
              <a:rPr lang="en-US" smtClean="0"/>
              <a:pPr/>
              <a:t>6/1/2011</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3A13DFC-57E2-487D-A0E7-D91C8DEFE4AA}"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54" r:id="rId1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66F66D-87FB-4A84-84A6-1805542467D1}" type="datetimeFigureOut">
              <a:rPr lang="en-US" smtClean="0"/>
              <a:pPr/>
              <a:t>6/1/2011</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D52F91-AD6F-4911-839C-D5544A47D7C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5E839B-6901-43E8-9190-C8241BD6B7C5}" type="datetimeFigureOut">
              <a:rPr lang="en-US" smtClean="0"/>
              <a:pPr/>
              <a:t>6/1/2011</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BBE789-5773-4C70-BC5F-DE384DF97B7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7.xml"/><Relationship Id="rId1" Type="http://schemas.openxmlformats.org/officeDocument/2006/relationships/tags" Target="../tags/tag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9.xml"/><Relationship Id="rId5" Type="http://schemas.openxmlformats.org/officeDocument/2006/relationships/image" Target="../media/image12.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9.xml"/><Relationship Id="rId5" Type="http://schemas.openxmlformats.org/officeDocument/2006/relationships/image" Target="../media/image10.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3" Type="http://schemas.openxmlformats.org/officeDocument/2006/relationships/hyperlink" Target="http://www.pd360.com/index.cfm?ContentId=2029" TargetMode="External"/><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3" Type="http://schemas.openxmlformats.org/officeDocument/2006/relationships/hyperlink" Target="http://www.pd360.com/index.cfm?ContentId=2029" TargetMode="External"/><Relationship Id="rId2" Type="http://schemas.openxmlformats.org/officeDocument/2006/relationships/notesSlide" Target="../notesSlides/notesSlide13.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37.xml"/><Relationship Id="rId1" Type="http://schemas.openxmlformats.org/officeDocument/2006/relationships/video" Target="file:///C:\Users\ERD_2\Videos\FenwickDefiningCurriculum.wmv"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7.xml"/><Relationship Id="rId1" Type="http://schemas.openxmlformats.org/officeDocument/2006/relationships/tags" Target="../tags/tag4.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9.xml"/><Relationship Id="rId1" Type="http://schemas.openxmlformats.org/officeDocument/2006/relationships/tags" Target="../tags/tag5.xml"/><Relationship Id="rId5" Type="http://schemas.openxmlformats.org/officeDocument/2006/relationships/comments" Target="../comments/comment1.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9.xml"/><Relationship Id="rId1" Type="http://schemas.openxmlformats.org/officeDocument/2006/relationships/tags" Target="../tags/tag6.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9.xml"/><Relationship Id="rId1" Type="http://schemas.openxmlformats.org/officeDocument/2006/relationships/tags" Target="../tags/tag7.xml"/><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39.xml"/><Relationship Id="rId6" Type="http://schemas.openxmlformats.org/officeDocument/2006/relationships/image" Target="../media/image22.jpeg"/><Relationship Id="rId5" Type="http://schemas.openxmlformats.org/officeDocument/2006/relationships/image" Target="../media/image21.jpeg"/><Relationship Id="rId10" Type="http://schemas.openxmlformats.org/officeDocument/2006/relationships/image" Target="../media/image26.jpeg"/><Relationship Id="rId4" Type="http://schemas.openxmlformats.org/officeDocument/2006/relationships/image" Target="../media/image20.jpeg"/><Relationship Id="rId9" Type="http://schemas.openxmlformats.org/officeDocument/2006/relationships/image" Target="../media/image25.jpeg"/></Relationships>
</file>

<file path=ppt/slides/_rels/slide24.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6.jpeg"/><Relationship Id="rId7" Type="http://schemas.openxmlformats.org/officeDocument/2006/relationships/image" Target="../media/image23.jpeg"/><Relationship Id="rId12"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37.xml"/><Relationship Id="rId6" Type="http://schemas.openxmlformats.org/officeDocument/2006/relationships/image" Target="../media/image22.jpeg"/><Relationship Id="rId11" Type="http://schemas.openxmlformats.org/officeDocument/2006/relationships/image" Target="../media/image27.png"/><Relationship Id="rId5" Type="http://schemas.openxmlformats.org/officeDocument/2006/relationships/image" Target="../media/image21.jpeg"/><Relationship Id="rId10" Type="http://schemas.openxmlformats.org/officeDocument/2006/relationships/image" Target="../media/image26.jpeg"/><Relationship Id="rId4" Type="http://schemas.openxmlformats.org/officeDocument/2006/relationships/image" Target="../media/image20.jpeg"/><Relationship Id="rId9" Type="http://schemas.openxmlformats.org/officeDocument/2006/relationships/image" Target="../media/image25.jpeg"/></Relationships>
</file>

<file path=ppt/slides/_rels/slide25.xml.rels><?xml version="1.0" encoding="UTF-8" standalone="yes"?>
<Relationships xmlns="http://schemas.openxmlformats.org/package/2006/relationships"><Relationship Id="rId8" Type="http://schemas.openxmlformats.org/officeDocument/2006/relationships/image" Target="../media/image22.jpeg"/><Relationship Id="rId13" Type="http://schemas.openxmlformats.org/officeDocument/2006/relationships/image" Target="../media/image32.jpeg"/><Relationship Id="rId3" Type="http://schemas.openxmlformats.org/officeDocument/2006/relationships/image" Target="../media/image29.jpeg"/><Relationship Id="rId7" Type="http://schemas.openxmlformats.org/officeDocument/2006/relationships/image" Target="../media/image21.jpeg"/><Relationship Id="rId12"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37.xml"/><Relationship Id="rId6" Type="http://schemas.openxmlformats.org/officeDocument/2006/relationships/image" Target="../media/image20.jpeg"/><Relationship Id="rId11" Type="http://schemas.openxmlformats.org/officeDocument/2006/relationships/image" Target="../media/image25.jpeg"/><Relationship Id="rId5" Type="http://schemas.openxmlformats.org/officeDocument/2006/relationships/image" Target="../media/image31.jpeg"/><Relationship Id="rId10" Type="http://schemas.openxmlformats.org/officeDocument/2006/relationships/image" Target="../media/image24.jpeg"/><Relationship Id="rId4" Type="http://schemas.openxmlformats.org/officeDocument/2006/relationships/image" Target="../media/image30.jpeg"/><Relationship Id="rId9" Type="http://schemas.openxmlformats.org/officeDocument/2006/relationships/image" Target="../media/image23.jpeg"/><Relationship Id="rId14" Type="http://schemas.openxmlformats.org/officeDocument/2006/relationships/image" Target="../media/image33.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5.xml"/><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tags" Target="../tags/tag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7.xml"/><Relationship Id="rId1" Type="http://schemas.openxmlformats.org/officeDocument/2006/relationships/tags" Target="../tags/tag9.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7.xml"/><Relationship Id="rId1" Type="http://schemas.openxmlformats.org/officeDocument/2006/relationships/slideLayout" Target="../slideLayouts/slideLayout39.xml"/><Relationship Id="rId5" Type="http://schemas.openxmlformats.org/officeDocument/2006/relationships/image" Target="../media/image36.jpeg"/><Relationship Id="rId4" Type="http://schemas.openxmlformats.org/officeDocument/2006/relationships/image" Target="../media/image35.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9.xml"/><Relationship Id="rId1" Type="http://schemas.openxmlformats.org/officeDocument/2006/relationships/tags" Target="../tags/tag10.xml"/><Relationship Id="rId4" Type="http://schemas.openxmlformats.org/officeDocument/2006/relationships/image" Target="../media/image37.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9.xml"/><Relationship Id="rId1" Type="http://schemas.openxmlformats.org/officeDocument/2006/relationships/tags" Target="../tags/tag11.xml"/><Relationship Id="rId4" Type="http://schemas.openxmlformats.org/officeDocument/2006/relationships/image" Target="../media/image38.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7.xml"/><Relationship Id="rId1" Type="http://schemas.openxmlformats.org/officeDocument/2006/relationships/tags" Target="../tags/tag1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9.xml"/><Relationship Id="rId1" Type="http://schemas.openxmlformats.org/officeDocument/2006/relationships/tags" Target="../tags/tag1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7.xml"/><Relationship Id="rId1" Type="http://schemas.openxmlformats.org/officeDocument/2006/relationships/tags" Target="../tags/tag14.xml"/></Relationships>
</file>

<file path=ppt/slides/_rels/slide3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4.xml"/><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7.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5.xml"/><Relationship Id="rId1" Type="http://schemas.openxmlformats.org/officeDocument/2006/relationships/slideLayout" Target="../slideLayouts/slideLayout3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39.xml"/><Relationship Id="rId5" Type="http://schemas.openxmlformats.org/officeDocument/2006/relationships/image" Target="../media/image12.png"/><Relationship Id="rId4" Type="http://schemas.openxmlformats.org/officeDocument/2006/relationships/image" Target="../media/image11.png"/></Relationships>
</file>

<file path=ppt/slides/_rels/slide4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7.xml"/><Relationship Id="rId1" Type="http://schemas.openxmlformats.org/officeDocument/2006/relationships/slideLayout" Target="../slideLayouts/slideLayout3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7.xml"/><Relationship Id="rId1" Type="http://schemas.openxmlformats.org/officeDocument/2006/relationships/tags" Target="../tags/tag15.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7.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7.xml"/><Relationship Id="rId1" Type="http://schemas.openxmlformats.org/officeDocument/2006/relationships/tags" Target="../tags/tag3.xml"/><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7.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rlv.zcache.com/north_carolina_map_keychain_cut_out_photosculpture-p153733950921676221u7j7_400.jpg"/>
          <p:cNvPicPr>
            <a:picLocks noChangeAspect="1" noChangeArrowheads="1"/>
          </p:cNvPicPr>
          <p:nvPr/>
        </p:nvPicPr>
        <p:blipFill>
          <a:blip r:embed="rId4" cstate="print">
            <a:lum bright="58000" contrast="-48000"/>
          </a:blip>
          <a:srcRect/>
          <a:stretch>
            <a:fillRect/>
          </a:stretch>
        </p:blipFill>
        <p:spPr bwMode="auto">
          <a:xfrm>
            <a:off x="1295400" y="-76200"/>
            <a:ext cx="6172200" cy="6172200"/>
          </a:xfrm>
          <a:prstGeom prst="rect">
            <a:avLst/>
          </a:prstGeom>
          <a:noFill/>
          <a:ln w="9525">
            <a:noFill/>
            <a:miter lim="800000"/>
            <a:headEnd/>
            <a:tailEnd/>
          </a:ln>
        </p:spPr>
      </p:pic>
      <p:sp>
        <p:nvSpPr>
          <p:cNvPr id="14339" name="Text Box 10"/>
          <p:cNvSpPr txBox="1">
            <a:spLocks noChangeArrowheads="1"/>
          </p:cNvSpPr>
          <p:nvPr/>
        </p:nvSpPr>
        <p:spPr bwMode="auto">
          <a:xfrm>
            <a:off x="-304800" y="1979474"/>
            <a:ext cx="10058400" cy="1754326"/>
          </a:xfrm>
          <a:prstGeom prst="rect">
            <a:avLst/>
          </a:prstGeom>
          <a:noFill/>
          <a:ln w="12700" cap="sq">
            <a:noFill/>
            <a:miter lim="800000"/>
            <a:headEnd type="none" w="sm" len="sm"/>
            <a:tailEnd type="none" w="sm" len="sm"/>
          </a:ln>
        </p:spPr>
        <p:txBody>
          <a:bodyPr wrap="square">
            <a:spAutoFit/>
          </a:bodyPr>
          <a:lstStyle/>
          <a:p>
            <a:pPr algn="ctr"/>
            <a:r>
              <a:rPr lang="en-US" sz="5400" b="1" dirty="0" smtClean="0">
                <a:latin typeface="+mj-lt"/>
              </a:rPr>
              <a:t>Defining </a:t>
            </a:r>
            <a:r>
              <a:rPr lang="en-US" sz="5400" b="1" dirty="0">
                <a:latin typeface="+mj-lt"/>
              </a:rPr>
              <a:t>&amp; Aligning</a:t>
            </a:r>
          </a:p>
          <a:p>
            <a:pPr algn="ctr"/>
            <a:r>
              <a:rPr lang="en-US" sz="5400" b="1" dirty="0">
                <a:latin typeface="+mj-lt"/>
              </a:rPr>
              <a:t>Local </a:t>
            </a:r>
            <a:r>
              <a:rPr lang="en-US" sz="5400" b="1" dirty="0" smtClean="0">
                <a:latin typeface="+mj-lt"/>
              </a:rPr>
              <a:t>Curricula</a:t>
            </a: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rPr>
              <a:t>District Leaders are Expected to:</a:t>
            </a:r>
            <a:endParaRPr lang="en-US" b="1" dirty="0">
              <a:solidFill>
                <a:srgbClr val="002060"/>
              </a:solidFill>
            </a:endParaRPr>
          </a:p>
        </p:txBody>
      </p:sp>
      <p:pic>
        <p:nvPicPr>
          <p:cNvPr id="138243" name="Picture 3"/>
          <p:cNvPicPr>
            <a:picLocks noChangeAspect="1" noChangeArrowheads="1"/>
          </p:cNvPicPr>
          <p:nvPr/>
        </p:nvPicPr>
        <p:blipFill>
          <a:blip r:embed="rId3" cstate="print"/>
          <a:srcRect/>
          <a:stretch>
            <a:fillRect/>
          </a:stretch>
        </p:blipFill>
        <p:spPr bwMode="auto">
          <a:xfrm rot="1268569">
            <a:off x="5981677" y="2471518"/>
            <a:ext cx="2472345" cy="3207655"/>
          </a:xfrm>
          <a:prstGeom prst="rect">
            <a:avLst/>
          </a:prstGeom>
          <a:noFill/>
          <a:ln w="25400" cap="sq" cmpd="sng">
            <a:solidFill>
              <a:schemeClr val="tx2">
                <a:lumMod val="65000"/>
                <a:lumOff val="35000"/>
              </a:schemeClr>
            </a:solidFill>
            <a:prstDash val="solid"/>
            <a:miter lim="800000"/>
            <a:headEnd type="none" w="sm" len="sm"/>
            <a:tailEnd type="none" w="sm" len="sm"/>
          </a:ln>
        </p:spPr>
      </p:pic>
      <p:pic>
        <p:nvPicPr>
          <p:cNvPr id="138244" name="Picture 4"/>
          <p:cNvPicPr>
            <a:picLocks noChangeAspect="1" noChangeArrowheads="1"/>
          </p:cNvPicPr>
          <p:nvPr/>
        </p:nvPicPr>
        <p:blipFill>
          <a:blip r:embed="rId4" cstate="print"/>
          <a:srcRect/>
          <a:stretch>
            <a:fillRect/>
          </a:stretch>
        </p:blipFill>
        <p:spPr bwMode="auto">
          <a:xfrm rot="20284796">
            <a:off x="855200" y="2554026"/>
            <a:ext cx="2427169" cy="3010523"/>
          </a:xfrm>
          <a:prstGeom prst="rect">
            <a:avLst/>
          </a:prstGeom>
          <a:noFill/>
          <a:ln w="25400" cap="sq" cmpd="sng">
            <a:solidFill>
              <a:schemeClr val="tx2">
                <a:lumMod val="65000"/>
                <a:lumOff val="35000"/>
              </a:schemeClr>
            </a:solidFill>
            <a:prstDash val="solid"/>
            <a:miter lim="800000"/>
            <a:headEnd type="none" w="sm" len="sm"/>
            <a:tailEnd type="none" w="sm" len="sm"/>
          </a:ln>
        </p:spPr>
      </p:pic>
      <p:pic>
        <p:nvPicPr>
          <p:cNvPr id="138242" name="Picture 2"/>
          <p:cNvPicPr>
            <a:picLocks noChangeAspect="1" noChangeArrowheads="1"/>
          </p:cNvPicPr>
          <p:nvPr/>
        </p:nvPicPr>
        <p:blipFill>
          <a:blip r:embed="rId5" cstate="print"/>
          <a:srcRect/>
          <a:stretch>
            <a:fillRect/>
          </a:stretch>
        </p:blipFill>
        <p:spPr bwMode="auto">
          <a:xfrm>
            <a:off x="2895600" y="1600201"/>
            <a:ext cx="3429000" cy="4421221"/>
          </a:xfrm>
          <a:prstGeom prst="rect">
            <a:avLst/>
          </a:prstGeom>
          <a:noFill/>
          <a:ln w="25400" cap="sq" cmpd="sng">
            <a:solidFill>
              <a:schemeClr val="tx2">
                <a:lumMod val="65000"/>
                <a:lumOff val="35000"/>
              </a:schemeClr>
            </a:solidFill>
            <a:prstDash val="solid"/>
            <a:miter lim="800000"/>
            <a:headEnd type="none" w="sm" len="sm"/>
            <a:tailEnd type="none" w="sm" len="sm"/>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2"/>
          <p:cNvPicPr>
            <a:picLocks noChangeAspect="1" noChangeArrowheads="1"/>
          </p:cNvPicPr>
          <p:nvPr/>
        </p:nvPicPr>
        <p:blipFill>
          <a:blip r:embed="rId3" cstate="print"/>
          <a:srcRect/>
          <a:stretch>
            <a:fillRect/>
          </a:stretch>
        </p:blipFill>
        <p:spPr bwMode="auto">
          <a:xfrm rot="490674">
            <a:off x="5794923" y="1842858"/>
            <a:ext cx="2587131" cy="3451397"/>
          </a:xfrm>
          <a:prstGeom prst="rect">
            <a:avLst/>
          </a:prstGeom>
          <a:noFill/>
          <a:ln w="12700" cap="sq">
            <a:solidFill>
              <a:srgbClr val="0070C0"/>
            </a:solidFill>
            <a:miter lim="800000"/>
            <a:headEnd type="none" w="sm" len="sm"/>
            <a:tailEnd type="none" w="sm" len="sm"/>
          </a:ln>
        </p:spPr>
      </p:pic>
      <p:pic>
        <p:nvPicPr>
          <p:cNvPr id="6" name="Picture 2"/>
          <p:cNvPicPr>
            <a:picLocks noChangeAspect="1" noChangeArrowheads="1"/>
          </p:cNvPicPr>
          <p:nvPr/>
        </p:nvPicPr>
        <p:blipFill>
          <a:blip r:embed="rId4" cstate="print"/>
          <a:srcRect/>
          <a:stretch>
            <a:fillRect/>
          </a:stretch>
        </p:blipFill>
        <p:spPr bwMode="auto">
          <a:xfrm rot="1052750">
            <a:off x="3660424" y="2061017"/>
            <a:ext cx="2578473" cy="3449789"/>
          </a:xfrm>
          <a:prstGeom prst="rect">
            <a:avLst/>
          </a:prstGeom>
          <a:noFill/>
          <a:ln w="12700" cap="sq">
            <a:solidFill>
              <a:srgbClr val="0070C0"/>
            </a:solidFill>
            <a:miter lim="800000"/>
            <a:headEnd type="none" w="sm" len="sm"/>
            <a:tailEnd type="none" w="sm" len="sm"/>
          </a:ln>
        </p:spPr>
      </p:pic>
      <p:sp>
        <p:nvSpPr>
          <p:cNvPr id="21506" name="Title 1"/>
          <p:cNvSpPr>
            <a:spLocks noGrp="1"/>
          </p:cNvSpPr>
          <p:nvPr>
            <p:ph type="title"/>
          </p:nvPr>
        </p:nvSpPr>
        <p:spPr/>
        <p:txBody>
          <a:bodyPr>
            <a:normAutofit/>
          </a:bodyPr>
          <a:lstStyle/>
          <a:p>
            <a:pPr eaLnBrk="1" hangingPunct="1"/>
            <a:r>
              <a:rPr lang="en-US" sz="5400" b="1" dirty="0" smtClean="0">
                <a:solidFill>
                  <a:srgbClr val="00467A"/>
                </a:solidFill>
              </a:rPr>
              <a:t>Teachers Are Expected To:</a:t>
            </a:r>
            <a:endParaRPr lang="en-US" sz="5400" dirty="0" smtClean="0">
              <a:solidFill>
                <a:srgbClr val="00467A"/>
              </a:solidFill>
            </a:endParaRPr>
          </a:p>
        </p:txBody>
      </p:sp>
      <p:sp>
        <p:nvSpPr>
          <p:cNvPr id="21507" name="Content Placeholder 2"/>
          <p:cNvSpPr>
            <a:spLocks noGrp="1"/>
          </p:cNvSpPr>
          <p:nvPr>
            <p:ph idx="1"/>
          </p:nvPr>
        </p:nvSpPr>
        <p:spPr>
          <a:xfrm>
            <a:off x="304800" y="1600201"/>
            <a:ext cx="4572000" cy="4525963"/>
          </a:xfrm>
        </p:spPr>
        <p:txBody>
          <a:bodyPr/>
          <a:lstStyle/>
          <a:p>
            <a:pPr algn="ctr" eaLnBrk="1" hangingPunct="1">
              <a:buFontTx/>
              <a:buNone/>
            </a:pPr>
            <a:r>
              <a:rPr lang="en-US" dirty="0" smtClean="0">
                <a:latin typeface="Sylfaen" pitchFamily="18" charset="0"/>
              </a:rPr>
              <a:t>   </a:t>
            </a:r>
            <a:endParaRPr lang="en-US" u="sng" dirty="0" smtClean="0"/>
          </a:p>
        </p:txBody>
      </p:sp>
      <p:pic>
        <p:nvPicPr>
          <p:cNvPr id="5" name="Picture 3"/>
          <p:cNvPicPr>
            <a:picLocks noChangeAspect="1" noChangeArrowheads="1"/>
          </p:cNvPicPr>
          <p:nvPr/>
        </p:nvPicPr>
        <p:blipFill>
          <a:blip r:embed="rId5" cstate="print"/>
          <a:srcRect/>
          <a:stretch>
            <a:fillRect/>
          </a:stretch>
        </p:blipFill>
        <p:spPr bwMode="auto">
          <a:xfrm rot="20955479">
            <a:off x="1249331" y="1835591"/>
            <a:ext cx="2889251" cy="3865563"/>
          </a:xfrm>
          <a:prstGeom prst="rect">
            <a:avLst/>
          </a:prstGeom>
          <a:noFill/>
          <a:ln w="12700" cap="sq">
            <a:solidFill>
              <a:srgbClr val="0070C0"/>
            </a:solidFill>
            <a:miter lim="800000"/>
            <a:headEnd type="none" w="sm" len="sm"/>
            <a:tailEnd type="none" w="sm" len="sm"/>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1470025"/>
          </a:xfrm>
        </p:spPr>
        <p:txBody>
          <a:bodyPr>
            <a:normAutofit/>
          </a:bodyPr>
          <a:lstStyle/>
          <a:p>
            <a:r>
              <a:rPr lang="en-US" b="1" dirty="0" smtClean="0"/>
              <a:t>Welcome</a:t>
            </a:r>
            <a:br>
              <a:rPr lang="en-US" b="1" dirty="0" smtClean="0"/>
            </a:br>
            <a:r>
              <a:rPr lang="en-US" b="1" dirty="0" smtClean="0"/>
              <a:t>Who is in the Room?</a:t>
            </a:r>
            <a:endParaRPr lang="en-US" b="1" dirty="0"/>
          </a:p>
        </p:txBody>
      </p:sp>
      <p:sp>
        <p:nvSpPr>
          <p:cNvPr id="3" name="Content Placeholder 2"/>
          <p:cNvSpPr>
            <a:spLocks noGrp="1"/>
          </p:cNvSpPr>
          <p:nvPr>
            <p:ph type="subTitle" idx="1"/>
          </p:nvPr>
        </p:nvSpPr>
        <p:spPr>
          <a:xfrm>
            <a:off x="609600" y="2362200"/>
            <a:ext cx="7086600" cy="3124200"/>
          </a:xfrm>
        </p:spPr>
        <p:txBody>
          <a:bodyPr>
            <a:normAutofit fontScale="62500" lnSpcReduction="20000"/>
          </a:bodyPr>
          <a:lstStyle/>
          <a:p>
            <a:pPr algn="l"/>
            <a:r>
              <a:rPr lang="en-US" sz="5100" dirty="0" smtClean="0">
                <a:solidFill>
                  <a:schemeClr val="tx1"/>
                </a:solidFill>
              </a:rPr>
              <a:t>School Level Teacher</a:t>
            </a:r>
          </a:p>
          <a:p>
            <a:pPr algn="l"/>
            <a:r>
              <a:rPr lang="en-US" sz="5100" dirty="0" smtClean="0">
                <a:solidFill>
                  <a:schemeClr val="tx1"/>
                </a:solidFill>
              </a:rPr>
              <a:t>School Level Administrator</a:t>
            </a:r>
          </a:p>
          <a:p>
            <a:pPr algn="l"/>
            <a:r>
              <a:rPr lang="en-US" sz="5100" dirty="0" smtClean="0">
                <a:solidFill>
                  <a:schemeClr val="tx1"/>
                </a:solidFill>
              </a:rPr>
              <a:t>Central Office Curriculum Developer</a:t>
            </a:r>
          </a:p>
          <a:p>
            <a:pPr algn="l"/>
            <a:r>
              <a:rPr lang="en-US" sz="5100" dirty="0" smtClean="0">
                <a:solidFill>
                  <a:schemeClr val="tx1"/>
                </a:solidFill>
              </a:rPr>
              <a:t>Central Office Administrator</a:t>
            </a:r>
          </a:p>
          <a:p>
            <a:pPr algn="l"/>
            <a:r>
              <a:rPr lang="en-US" sz="5100" dirty="0" smtClean="0">
                <a:solidFill>
                  <a:schemeClr val="tx1"/>
                </a:solidFill>
              </a:rPr>
              <a:t>Superintendent</a:t>
            </a:r>
          </a:p>
          <a:p>
            <a:pPr algn="l"/>
            <a:r>
              <a:rPr lang="en-US" sz="5100" dirty="0" smtClean="0">
                <a:solidFill>
                  <a:schemeClr val="tx1"/>
                </a:solidFill>
              </a:rPr>
              <a:t>Other</a:t>
            </a:r>
          </a:p>
          <a:p>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itle 3"/>
          <p:cNvSpPr>
            <a:spLocks noGrp="1"/>
          </p:cNvSpPr>
          <p:nvPr>
            <p:ph type="ctrTitle"/>
          </p:nvPr>
        </p:nvSpPr>
        <p:spPr>
          <a:xfrm>
            <a:off x="685800" y="304801"/>
            <a:ext cx="7772400" cy="1470025"/>
          </a:xfrm>
        </p:spPr>
        <p:txBody>
          <a:bodyPr>
            <a:normAutofit/>
          </a:bodyPr>
          <a:lstStyle/>
          <a:p>
            <a:pPr eaLnBrk="1" hangingPunct="1"/>
            <a:r>
              <a:rPr lang="en-US" sz="6600" b="1" dirty="0" smtClean="0">
                <a:solidFill>
                  <a:srgbClr val="00467A"/>
                </a:solidFill>
                <a:hlinkClick r:id="rId3"/>
              </a:rPr>
              <a:t>What is Curriculum?</a:t>
            </a:r>
            <a:endParaRPr lang="en-US" sz="6600" dirty="0" smtClean="0">
              <a:solidFill>
                <a:srgbClr val="00467A"/>
              </a:solidFill>
            </a:endParaRPr>
          </a:p>
        </p:txBody>
      </p:sp>
      <p:sp>
        <p:nvSpPr>
          <p:cNvPr id="4" name="Rectangle 3"/>
          <p:cNvSpPr txBox="1">
            <a:spLocks noChangeArrowheads="1"/>
          </p:cNvSpPr>
          <p:nvPr/>
        </p:nvSpPr>
        <p:spPr bwMode="auto">
          <a:xfrm>
            <a:off x="457200" y="2057401"/>
            <a:ext cx="8229600" cy="2697163"/>
          </a:xfrm>
          <a:prstGeom prst="rect">
            <a:avLst/>
          </a:prstGeom>
          <a:noFill/>
          <a:ln w="9525">
            <a:noFill/>
            <a:miter lim="800000"/>
            <a:headEnd/>
            <a:tailEnd/>
          </a:ln>
        </p:spPr>
        <p:txBody>
          <a:bodyPr/>
          <a:lstStyle/>
          <a:p>
            <a:pPr algn="ctr" eaLnBrk="0" hangingPunct="0">
              <a:spcBef>
                <a:spcPct val="20000"/>
              </a:spcBef>
              <a:defRPr/>
            </a:pPr>
            <a:r>
              <a:rPr lang="en-US" sz="3200" kern="0" dirty="0">
                <a:latin typeface="+mj-lt"/>
              </a:rPr>
              <a:t>Individually consider your personal definition of the term curriculum</a:t>
            </a:r>
          </a:p>
          <a:p>
            <a:pPr algn="ctr" eaLnBrk="0" hangingPunct="0">
              <a:spcBef>
                <a:spcPct val="20000"/>
              </a:spcBef>
              <a:defRPr/>
            </a:pPr>
            <a:endParaRPr lang="en-US" sz="3200" kern="0" dirty="0">
              <a:latin typeface="+mj-lt"/>
            </a:endParaRPr>
          </a:p>
          <a:p>
            <a:pPr algn="ctr" eaLnBrk="0" hangingPunct="0">
              <a:spcBef>
                <a:spcPct val="20000"/>
              </a:spcBef>
              <a:defRPr/>
            </a:pPr>
            <a:r>
              <a:rPr lang="en-US" sz="3200" kern="0" dirty="0">
                <a:latin typeface="+mj-lt"/>
              </a:rPr>
              <a:t>What </a:t>
            </a:r>
            <a:r>
              <a:rPr lang="en-US" sz="3200" u="sng" kern="0" dirty="0">
                <a:latin typeface="+mj-lt"/>
              </a:rPr>
              <a:t>words</a:t>
            </a:r>
            <a:r>
              <a:rPr lang="en-US" sz="3200" kern="0" dirty="0">
                <a:latin typeface="+mj-lt"/>
              </a:rPr>
              <a:t> do you think of when you hear the term curriculum?</a:t>
            </a:r>
          </a:p>
          <a:p>
            <a:pPr algn="ctr" eaLnBrk="0" hangingPunct="0">
              <a:spcBef>
                <a:spcPct val="20000"/>
              </a:spcBef>
              <a:defRPr/>
            </a:pPr>
            <a:endParaRPr lang="en-US" sz="3200" kern="0" dirty="0"/>
          </a:p>
          <a:p>
            <a:pPr algn="ctr" eaLnBrk="0" hangingPunct="0">
              <a:spcBef>
                <a:spcPct val="20000"/>
              </a:spcBef>
              <a:defRPr/>
            </a:pPr>
            <a:endParaRPr lang="en-US" sz="3200" kern="0"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itle 3"/>
          <p:cNvSpPr>
            <a:spLocks noGrp="1"/>
          </p:cNvSpPr>
          <p:nvPr>
            <p:ph type="ctrTitle"/>
          </p:nvPr>
        </p:nvSpPr>
        <p:spPr>
          <a:xfrm>
            <a:off x="685800" y="304801"/>
            <a:ext cx="7772400" cy="1470025"/>
          </a:xfrm>
        </p:spPr>
        <p:txBody>
          <a:bodyPr>
            <a:normAutofit/>
          </a:bodyPr>
          <a:lstStyle/>
          <a:p>
            <a:pPr eaLnBrk="1" hangingPunct="1"/>
            <a:r>
              <a:rPr lang="en-US" sz="6600" b="1" dirty="0" smtClean="0">
                <a:solidFill>
                  <a:srgbClr val="00467A"/>
                </a:solidFill>
                <a:hlinkClick r:id="rId3"/>
              </a:rPr>
              <a:t>Do we all agree?</a:t>
            </a:r>
            <a:endParaRPr lang="en-US" sz="6600" dirty="0" smtClean="0">
              <a:solidFill>
                <a:srgbClr val="00467A"/>
              </a:solidFill>
            </a:endParaRPr>
          </a:p>
        </p:txBody>
      </p:sp>
      <p:sp>
        <p:nvSpPr>
          <p:cNvPr id="4" name="Rectangle 3"/>
          <p:cNvSpPr txBox="1">
            <a:spLocks noChangeArrowheads="1"/>
          </p:cNvSpPr>
          <p:nvPr/>
        </p:nvSpPr>
        <p:spPr bwMode="auto">
          <a:xfrm>
            <a:off x="457200" y="2057400"/>
            <a:ext cx="8229600" cy="3733800"/>
          </a:xfrm>
          <a:prstGeom prst="rect">
            <a:avLst/>
          </a:prstGeom>
          <a:noFill/>
          <a:ln w="9525">
            <a:noFill/>
            <a:miter lim="800000"/>
            <a:headEnd/>
            <a:tailEnd/>
          </a:ln>
        </p:spPr>
        <p:txBody>
          <a:bodyPr/>
          <a:lstStyle/>
          <a:p>
            <a:pPr eaLnBrk="0" hangingPunct="0">
              <a:spcBef>
                <a:spcPct val="20000"/>
              </a:spcBef>
              <a:defRPr/>
            </a:pPr>
            <a:r>
              <a:rPr lang="en-US" sz="3200" kern="0" dirty="0" smtClean="0">
                <a:latin typeface="+mj-lt"/>
              </a:rPr>
              <a:t>Do the group’s ideas about curriculum match?</a:t>
            </a:r>
          </a:p>
          <a:p>
            <a:pPr lvl="1" eaLnBrk="0" hangingPunct="0">
              <a:spcBef>
                <a:spcPct val="20000"/>
              </a:spcBef>
              <a:buFont typeface="Arial" pitchFamily="34" charset="0"/>
              <a:buChar char="•"/>
              <a:defRPr/>
            </a:pPr>
            <a:r>
              <a:rPr lang="en-US" sz="3200" kern="0" dirty="0" smtClean="0">
                <a:latin typeface="+mj-lt"/>
              </a:rPr>
              <a:t>How are they alike?</a:t>
            </a:r>
          </a:p>
          <a:p>
            <a:pPr lvl="1" eaLnBrk="0" hangingPunct="0">
              <a:spcBef>
                <a:spcPct val="20000"/>
              </a:spcBef>
              <a:buFont typeface="Arial" pitchFamily="34" charset="0"/>
              <a:buChar char="•"/>
              <a:defRPr/>
            </a:pPr>
            <a:r>
              <a:rPr lang="en-US" sz="3200" kern="0" dirty="0" smtClean="0">
                <a:latin typeface="+mj-lt"/>
              </a:rPr>
              <a:t>How are they different?</a:t>
            </a:r>
          </a:p>
          <a:p>
            <a:pPr eaLnBrk="0" hangingPunct="0">
              <a:spcBef>
                <a:spcPct val="20000"/>
              </a:spcBef>
              <a:defRPr/>
            </a:pPr>
            <a:endParaRPr lang="en-US" sz="3200" kern="0" dirty="0" smtClean="0">
              <a:latin typeface="+mj-lt"/>
            </a:endParaRPr>
          </a:p>
          <a:p>
            <a:pPr eaLnBrk="0" hangingPunct="0">
              <a:spcBef>
                <a:spcPct val="20000"/>
              </a:spcBef>
              <a:defRPr/>
            </a:pPr>
            <a:r>
              <a:rPr lang="en-US" sz="3200" kern="0" dirty="0" smtClean="0">
                <a:latin typeface="+mj-lt"/>
              </a:rPr>
              <a:t>If this group has differing notions about curriculum, what are the implications?</a:t>
            </a:r>
            <a:endParaRPr lang="en-US" sz="3200" kern="0" dirty="0">
              <a:latin typeface="+mj-lt"/>
            </a:endParaRPr>
          </a:p>
          <a:p>
            <a:pPr algn="ctr" eaLnBrk="0" hangingPunct="0">
              <a:spcBef>
                <a:spcPct val="20000"/>
              </a:spcBef>
              <a:defRPr/>
            </a:pPr>
            <a:endParaRPr lang="en-US" sz="3200" kern="0" dirty="0"/>
          </a:p>
          <a:p>
            <a:pPr algn="ctr" eaLnBrk="0" hangingPunct="0">
              <a:spcBef>
                <a:spcPct val="20000"/>
              </a:spcBef>
              <a:defRPr/>
            </a:pPr>
            <a:endParaRPr lang="en-US" sz="3200" kern="0"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76200"/>
            <a:ext cx="7772400" cy="1470025"/>
          </a:xfrm>
        </p:spPr>
        <p:txBody>
          <a:bodyPr/>
          <a:lstStyle/>
          <a:p>
            <a:r>
              <a:rPr lang="en-US" b="1" dirty="0" smtClean="0"/>
              <a:t>Curriculum is:</a:t>
            </a:r>
            <a:endParaRPr lang="en-US" b="1" dirty="0"/>
          </a:p>
        </p:txBody>
      </p:sp>
      <p:pic>
        <p:nvPicPr>
          <p:cNvPr id="4" name="FenwickDefiningCurriculum.wmv">
            <a:hlinkClick r:id="" action="ppaction://media"/>
          </p:cNvPr>
          <p:cNvPicPr>
            <a:picLocks noRot="1" noChangeAspect="1"/>
          </p:cNvPicPr>
          <p:nvPr>
            <a:videoFile r:link="rId1"/>
          </p:nvPr>
        </p:nvPicPr>
        <p:blipFill>
          <a:blip r:embed="rId3" cstate="print"/>
          <a:stretch>
            <a:fillRect/>
          </a:stretch>
        </p:blipFill>
        <p:spPr>
          <a:xfrm>
            <a:off x="1524000" y="1143000"/>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 Box 4"/>
          <p:cNvSpPr txBox="1">
            <a:spLocks noChangeArrowheads="1"/>
          </p:cNvSpPr>
          <p:nvPr/>
        </p:nvSpPr>
        <p:spPr bwMode="auto">
          <a:xfrm>
            <a:off x="974725" y="2479675"/>
            <a:ext cx="777875" cy="461665"/>
          </a:xfrm>
          <a:prstGeom prst="rect">
            <a:avLst/>
          </a:prstGeom>
          <a:noFill/>
          <a:ln w="9525">
            <a:noFill/>
            <a:miter lim="800000"/>
            <a:headEnd/>
            <a:tailEnd/>
          </a:ln>
        </p:spPr>
        <p:txBody>
          <a:bodyPr>
            <a:spAutoFit/>
          </a:bodyPr>
          <a:lstStyle/>
          <a:p>
            <a:endParaRPr lang="en-US" sz="2400">
              <a:latin typeface="Times New Roman" pitchFamily="18" charset="0"/>
            </a:endParaRPr>
          </a:p>
        </p:txBody>
      </p:sp>
      <p:sp>
        <p:nvSpPr>
          <p:cNvPr id="22532" name="Text Box 9"/>
          <p:cNvSpPr txBox="1">
            <a:spLocks noChangeArrowheads="1"/>
          </p:cNvSpPr>
          <p:nvPr/>
        </p:nvSpPr>
        <p:spPr bwMode="auto">
          <a:xfrm>
            <a:off x="898525" y="1941513"/>
            <a:ext cx="2835275" cy="461665"/>
          </a:xfrm>
          <a:prstGeom prst="rect">
            <a:avLst/>
          </a:prstGeom>
          <a:noFill/>
          <a:ln w="12700" cap="sq">
            <a:noFill/>
            <a:miter lim="800000"/>
            <a:headEnd type="none" w="sm" len="sm"/>
            <a:tailEnd type="none" w="sm" len="sm"/>
          </a:ln>
        </p:spPr>
        <p:txBody>
          <a:bodyPr>
            <a:spAutoFit/>
          </a:bodyPr>
          <a:lstStyle/>
          <a:p>
            <a:endParaRPr lang="en-US">
              <a:latin typeface="Arial" charset="0"/>
            </a:endParaRPr>
          </a:p>
        </p:txBody>
      </p:sp>
      <p:sp>
        <p:nvSpPr>
          <p:cNvPr id="22533" name="Text Box 10"/>
          <p:cNvSpPr txBox="1">
            <a:spLocks noChangeArrowheads="1"/>
          </p:cNvSpPr>
          <p:nvPr/>
        </p:nvSpPr>
        <p:spPr bwMode="auto">
          <a:xfrm>
            <a:off x="593726" y="1941513"/>
            <a:ext cx="184731" cy="461665"/>
          </a:xfrm>
          <a:prstGeom prst="rect">
            <a:avLst/>
          </a:prstGeom>
          <a:noFill/>
          <a:ln w="12700" cap="sq">
            <a:noFill/>
            <a:miter lim="800000"/>
            <a:headEnd type="none" w="sm" len="sm"/>
            <a:tailEnd type="none" w="sm" len="sm"/>
          </a:ln>
        </p:spPr>
        <p:txBody>
          <a:bodyPr wrap="none">
            <a:spAutoFit/>
          </a:bodyPr>
          <a:lstStyle/>
          <a:p>
            <a:endParaRPr lang="en-US">
              <a:latin typeface="Arial" charset="0"/>
            </a:endParaRPr>
          </a:p>
        </p:txBody>
      </p:sp>
      <p:sp>
        <p:nvSpPr>
          <p:cNvPr id="22534" name="Text Box 12"/>
          <p:cNvSpPr txBox="1">
            <a:spLocks noChangeArrowheads="1"/>
          </p:cNvSpPr>
          <p:nvPr/>
        </p:nvSpPr>
        <p:spPr bwMode="auto">
          <a:xfrm>
            <a:off x="152400" y="533401"/>
            <a:ext cx="8763000" cy="3323987"/>
          </a:xfrm>
          <a:prstGeom prst="rect">
            <a:avLst/>
          </a:prstGeom>
          <a:noFill/>
          <a:ln w="12700" cap="sq">
            <a:noFill/>
            <a:miter lim="800000"/>
            <a:headEnd type="none" w="sm" len="sm"/>
            <a:tailEnd type="none" w="sm" len="sm"/>
          </a:ln>
        </p:spPr>
        <p:txBody>
          <a:bodyPr>
            <a:spAutoFit/>
          </a:bodyPr>
          <a:lstStyle/>
          <a:p>
            <a:pPr algn="ctr"/>
            <a:r>
              <a:rPr lang="en-US" sz="4800" b="1" dirty="0">
                <a:solidFill>
                  <a:srgbClr val="00467A"/>
                </a:solidFill>
                <a:latin typeface="+mj-lt"/>
              </a:rPr>
              <a:t>When NC teachers are asked:</a:t>
            </a:r>
          </a:p>
          <a:p>
            <a:pPr algn="ctr"/>
            <a:r>
              <a:rPr lang="en-US" sz="3200" dirty="0">
                <a:latin typeface="+mj-lt"/>
              </a:rPr>
              <a:t>“What </a:t>
            </a:r>
            <a:r>
              <a:rPr lang="en-US" sz="3200" dirty="0" smtClean="0">
                <a:latin typeface="+mj-lt"/>
              </a:rPr>
              <a:t>curriculum do you teach?”</a:t>
            </a:r>
            <a:endParaRPr lang="en-US" sz="3200" dirty="0">
              <a:latin typeface="+mj-lt"/>
            </a:endParaRPr>
          </a:p>
          <a:p>
            <a:pPr algn="ctr"/>
            <a:endParaRPr lang="en-US" sz="1200" dirty="0">
              <a:latin typeface="+mj-lt"/>
            </a:endParaRPr>
          </a:p>
          <a:p>
            <a:pPr algn="ctr"/>
            <a:endParaRPr lang="en-US" sz="3200" dirty="0">
              <a:latin typeface="+mj-lt"/>
            </a:endParaRPr>
          </a:p>
          <a:p>
            <a:pPr algn="ctr"/>
            <a:r>
              <a:rPr lang="en-US" sz="5400" b="1" dirty="0">
                <a:solidFill>
                  <a:srgbClr val="00467A"/>
                </a:solidFill>
                <a:latin typeface="+mj-lt"/>
              </a:rPr>
              <a:t>They most often reply:</a:t>
            </a:r>
          </a:p>
          <a:p>
            <a:pPr algn="ctr"/>
            <a:r>
              <a:rPr lang="en-US" sz="3200" dirty="0">
                <a:latin typeface="+mj-lt"/>
              </a:rPr>
              <a:t>“The North Carolina Standard Course of Study”</a:t>
            </a:r>
          </a:p>
        </p:txBody>
      </p:sp>
      <p:sp>
        <p:nvSpPr>
          <p:cNvPr id="6" name="Rectangle 5"/>
          <p:cNvSpPr/>
          <p:nvPr/>
        </p:nvSpPr>
        <p:spPr>
          <a:xfrm>
            <a:off x="2057400" y="4648200"/>
            <a:ext cx="5562600" cy="461665"/>
          </a:xfrm>
          <a:prstGeom prst="rect">
            <a:avLst/>
          </a:prstGeom>
        </p:spPr>
        <p:txBody>
          <a:bodyPr wrap="square">
            <a:spAutoFit/>
          </a:bodyPr>
          <a:lstStyle/>
          <a:p>
            <a:r>
              <a:rPr lang="en-US" b="1" dirty="0" smtClean="0">
                <a:solidFill>
                  <a:schemeClr val="tx1">
                    <a:lumMod val="75000"/>
                    <a:lumOff val="25000"/>
                  </a:schemeClr>
                </a:solidFill>
              </a:rPr>
              <a:t>This Answer is Only </a:t>
            </a:r>
            <a:r>
              <a:rPr lang="en-US" b="1" u="sng" dirty="0" smtClean="0">
                <a:solidFill>
                  <a:schemeClr val="tx1">
                    <a:lumMod val="75000"/>
                    <a:lumOff val="25000"/>
                  </a:schemeClr>
                </a:solidFill>
              </a:rPr>
              <a:t>Partially Correct</a:t>
            </a:r>
            <a:endParaRPr lang="en-US" dirty="0"/>
          </a:p>
        </p:txBody>
      </p:sp>
    </p:spTree>
    <p:custDataLst>
      <p:tags r:id="rId1"/>
    </p:custData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ctrTitle"/>
          </p:nvPr>
        </p:nvSpPr>
        <p:spPr>
          <a:xfrm>
            <a:off x="685800" y="-22225"/>
            <a:ext cx="7772400" cy="1470025"/>
          </a:xfrm>
        </p:spPr>
        <p:txBody>
          <a:bodyPr/>
          <a:lstStyle/>
          <a:p>
            <a:pPr eaLnBrk="1" hangingPunct="1"/>
            <a:r>
              <a:rPr lang="en-US" sz="5400" b="1" dirty="0" smtClean="0">
                <a:solidFill>
                  <a:srgbClr val="00467A"/>
                </a:solidFill>
              </a:rPr>
              <a:t>Curriculum Is:</a:t>
            </a:r>
          </a:p>
        </p:txBody>
      </p:sp>
      <p:sp>
        <p:nvSpPr>
          <p:cNvPr id="34819" name="Content Placeholder 2"/>
          <p:cNvSpPr>
            <a:spLocks noGrp="1"/>
          </p:cNvSpPr>
          <p:nvPr>
            <p:ph type="subTitle" idx="1"/>
          </p:nvPr>
        </p:nvSpPr>
        <p:spPr>
          <a:xfrm>
            <a:off x="4267200" y="1600200"/>
            <a:ext cx="4038600" cy="3886200"/>
          </a:xfrm>
        </p:spPr>
        <p:txBody>
          <a:bodyPr>
            <a:normAutofit/>
          </a:bodyPr>
          <a:lstStyle/>
          <a:p>
            <a:pPr algn="l" eaLnBrk="1" hangingPunct="1"/>
            <a:r>
              <a:rPr lang="en-US" sz="2400" dirty="0" smtClean="0">
                <a:solidFill>
                  <a:schemeClr val="tx1"/>
                </a:solidFill>
                <a:latin typeface="+mj-lt"/>
              </a:rPr>
              <a:t>What teachers teach</a:t>
            </a:r>
          </a:p>
          <a:p>
            <a:pPr algn="l" eaLnBrk="1" hangingPunct="1"/>
            <a:r>
              <a:rPr lang="en-US" sz="2400" dirty="0" smtClean="0">
                <a:solidFill>
                  <a:schemeClr val="tx1"/>
                </a:solidFill>
                <a:latin typeface="+mj-lt"/>
              </a:rPr>
              <a:t>What students learn</a:t>
            </a:r>
          </a:p>
          <a:p>
            <a:pPr algn="l" eaLnBrk="1" hangingPunct="1"/>
            <a:r>
              <a:rPr lang="en-US" sz="2400" dirty="0" smtClean="0">
                <a:solidFill>
                  <a:schemeClr val="tx1"/>
                </a:solidFill>
                <a:latin typeface="+mj-lt"/>
              </a:rPr>
              <a:t>What the district mandates</a:t>
            </a:r>
          </a:p>
          <a:p>
            <a:pPr algn="l" eaLnBrk="1" hangingPunct="1"/>
            <a:r>
              <a:rPr lang="en-US" sz="2400" dirty="0" smtClean="0">
                <a:solidFill>
                  <a:schemeClr val="tx1"/>
                </a:solidFill>
                <a:latin typeface="+mj-lt"/>
              </a:rPr>
              <a:t>What DPI requires</a:t>
            </a:r>
          </a:p>
          <a:p>
            <a:pPr algn="l" eaLnBrk="1" hangingPunct="1"/>
            <a:r>
              <a:rPr lang="en-US" sz="2400" dirty="0" smtClean="0">
                <a:solidFill>
                  <a:schemeClr val="tx1"/>
                </a:solidFill>
                <a:latin typeface="+mj-lt"/>
              </a:rPr>
              <a:t>What is expected by</a:t>
            </a:r>
          </a:p>
          <a:p>
            <a:pPr lvl="1" algn="l" eaLnBrk="1" hangingPunct="1"/>
            <a:r>
              <a:rPr lang="en-US" sz="1800" dirty="0" smtClean="0">
                <a:solidFill>
                  <a:schemeClr val="tx1"/>
                </a:solidFill>
                <a:latin typeface="+mj-lt"/>
              </a:rPr>
              <a:t>Parents</a:t>
            </a:r>
          </a:p>
          <a:p>
            <a:pPr lvl="1" algn="l" eaLnBrk="1" hangingPunct="1"/>
            <a:r>
              <a:rPr lang="en-US" sz="1800" dirty="0" smtClean="0">
                <a:solidFill>
                  <a:schemeClr val="tx1"/>
                </a:solidFill>
                <a:latin typeface="+mj-lt"/>
              </a:rPr>
              <a:t>Community</a:t>
            </a:r>
          </a:p>
          <a:p>
            <a:pPr lvl="1" algn="l" eaLnBrk="1" hangingPunct="1"/>
            <a:r>
              <a:rPr lang="en-US" sz="1800" dirty="0" smtClean="0">
                <a:solidFill>
                  <a:schemeClr val="tx1"/>
                </a:solidFill>
                <a:latin typeface="+mj-lt"/>
              </a:rPr>
              <a:t>Higher Education</a:t>
            </a:r>
          </a:p>
        </p:txBody>
      </p:sp>
      <p:pic>
        <p:nvPicPr>
          <p:cNvPr id="34820" name="Picture 2" descr="http://www.uxbooth.com/wp-content/uploads/2010/08/paper-pile.jpg"/>
          <p:cNvPicPr>
            <a:picLocks noChangeAspect="1" noChangeArrowheads="1"/>
          </p:cNvPicPr>
          <p:nvPr/>
        </p:nvPicPr>
        <p:blipFill>
          <a:blip r:embed="rId3" cstate="print"/>
          <a:srcRect/>
          <a:stretch>
            <a:fillRect/>
          </a:stretch>
        </p:blipFill>
        <p:spPr bwMode="auto">
          <a:xfrm flipH="1">
            <a:off x="365977" y="1447800"/>
            <a:ext cx="3139225" cy="405245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ChangeArrowheads="1"/>
          </p:cNvSpPr>
          <p:nvPr>
            <p:ph type="body" idx="1"/>
          </p:nvPr>
        </p:nvSpPr>
        <p:spPr>
          <a:xfrm>
            <a:off x="457200" y="2332038"/>
            <a:ext cx="8229600" cy="4525962"/>
          </a:xfrm>
        </p:spPr>
        <p:txBody>
          <a:bodyPr/>
          <a:lstStyle/>
          <a:p>
            <a:pPr eaLnBrk="1" hangingPunct="1">
              <a:lnSpc>
                <a:spcPct val="90000"/>
              </a:lnSpc>
            </a:pPr>
            <a:r>
              <a:rPr lang="en-US" sz="2800" b="1" u="sng" dirty="0" smtClean="0">
                <a:latin typeface="+mj-lt"/>
              </a:rPr>
              <a:t>Curriculum</a:t>
            </a:r>
          </a:p>
          <a:p>
            <a:pPr lvl="1" eaLnBrk="1" hangingPunct="1">
              <a:lnSpc>
                <a:spcPct val="90000"/>
              </a:lnSpc>
            </a:pPr>
            <a:r>
              <a:rPr lang="en-US" sz="2400" dirty="0" smtClean="0">
                <a:latin typeface="+mj-lt"/>
              </a:rPr>
              <a:t>Identifies Critical Expectations</a:t>
            </a:r>
          </a:p>
          <a:p>
            <a:pPr eaLnBrk="1" hangingPunct="1">
              <a:lnSpc>
                <a:spcPct val="90000"/>
              </a:lnSpc>
            </a:pPr>
            <a:r>
              <a:rPr lang="en-US" sz="2800" b="1" u="sng" dirty="0" smtClean="0">
                <a:latin typeface="+mj-lt"/>
              </a:rPr>
              <a:t>Instruction</a:t>
            </a:r>
          </a:p>
          <a:p>
            <a:pPr lvl="1" eaLnBrk="1" hangingPunct="1">
              <a:lnSpc>
                <a:spcPct val="90000"/>
              </a:lnSpc>
            </a:pPr>
            <a:r>
              <a:rPr lang="en-US" sz="2400" dirty="0" smtClean="0">
                <a:latin typeface="+mj-lt"/>
              </a:rPr>
              <a:t>Defines Essential Outcomes</a:t>
            </a:r>
          </a:p>
          <a:p>
            <a:pPr lvl="1" eaLnBrk="1" hangingPunct="1">
              <a:lnSpc>
                <a:spcPct val="90000"/>
              </a:lnSpc>
            </a:pPr>
            <a:r>
              <a:rPr lang="en-US" sz="2400" dirty="0" smtClean="0">
                <a:latin typeface="+mj-lt"/>
              </a:rPr>
              <a:t>Presents Relevant Information</a:t>
            </a:r>
          </a:p>
          <a:p>
            <a:pPr lvl="1" eaLnBrk="1" hangingPunct="1">
              <a:lnSpc>
                <a:spcPct val="90000"/>
              </a:lnSpc>
            </a:pPr>
            <a:r>
              <a:rPr lang="en-US" sz="2400" dirty="0" smtClean="0">
                <a:latin typeface="+mj-lt"/>
              </a:rPr>
              <a:t>Develops Understanding</a:t>
            </a:r>
          </a:p>
          <a:p>
            <a:pPr eaLnBrk="1" hangingPunct="1">
              <a:lnSpc>
                <a:spcPct val="90000"/>
              </a:lnSpc>
            </a:pPr>
            <a:r>
              <a:rPr lang="en-US" sz="2800" b="1" u="sng" dirty="0" smtClean="0">
                <a:latin typeface="+mj-lt"/>
              </a:rPr>
              <a:t>Assessment</a:t>
            </a:r>
          </a:p>
          <a:p>
            <a:pPr lvl="1" eaLnBrk="1" hangingPunct="1">
              <a:lnSpc>
                <a:spcPct val="90000"/>
              </a:lnSpc>
            </a:pPr>
            <a:r>
              <a:rPr lang="en-US" sz="2400" dirty="0" smtClean="0">
                <a:latin typeface="+mj-lt"/>
              </a:rPr>
              <a:t>Reveals Students’ Achieved Skills</a:t>
            </a:r>
          </a:p>
          <a:p>
            <a:pPr lvl="2" eaLnBrk="1" hangingPunct="1">
              <a:lnSpc>
                <a:spcPct val="90000"/>
              </a:lnSpc>
            </a:pPr>
            <a:r>
              <a:rPr lang="en-US" sz="2000" dirty="0" smtClean="0">
                <a:latin typeface="+mj-lt"/>
              </a:rPr>
              <a:t>Formative Assessment</a:t>
            </a:r>
          </a:p>
          <a:p>
            <a:pPr lvl="2" eaLnBrk="1" hangingPunct="1">
              <a:lnSpc>
                <a:spcPct val="90000"/>
              </a:lnSpc>
            </a:pPr>
            <a:r>
              <a:rPr lang="en-US" sz="2000" dirty="0" smtClean="0">
                <a:latin typeface="+mj-lt"/>
              </a:rPr>
              <a:t>Summative Assessment</a:t>
            </a:r>
          </a:p>
        </p:txBody>
      </p:sp>
      <p:sp>
        <p:nvSpPr>
          <p:cNvPr id="6" name="Rectangle 2"/>
          <p:cNvSpPr txBox="1">
            <a:spLocks noChangeArrowheads="1"/>
          </p:cNvSpPr>
          <p:nvPr/>
        </p:nvSpPr>
        <p:spPr bwMode="auto">
          <a:xfrm>
            <a:off x="685800" y="457200"/>
            <a:ext cx="8001000" cy="1143000"/>
          </a:xfrm>
          <a:prstGeom prst="rect">
            <a:avLst/>
          </a:prstGeom>
          <a:noFill/>
          <a:ln w="9525">
            <a:noFill/>
            <a:miter lim="800000"/>
            <a:headEnd/>
            <a:tailEnd/>
          </a:ln>
          <a:effectLst/>
        </p:spPr>
        <p:txBody>
          <a:bodyPr anchor="ctr"/>
          <a:lstStyle/>
          <a:p>
            <a:pPr algn="ctr">
              <a:defRPr/>
            </a:pPr>
            <a:r>
              <a:rPr lang="en-US" sz="5400" b="1" kern="0" dirty="0" smtClean="0">
                <a:solidFill>
                  <a:srgbClr val="00467A"/>
                </a:solidFill>
                <a:latin typeface="+mj-lt"/>
                <a:ea typeface="+mj-ea"/>
                <a:cs typeface="+mj-cs"/>
              </a:rPr>
              <a:t>Curriculum</a:t>
            </a:r>
            <a:r>
              <a:rPr lang="en-US" sz="5400" b="1" kern="0" dirty="0">
                <a:solidFill>
                  <a:srgbClr val="00467A"/>
                </a:solidFill>
                <a:latin typeface="+mj-lt"/>
                <a:ea typeface="+mj-ea"/>
                <a:cs typeface="+mj-cs"/>
              </a:rPr>
              <a:t>:</a:t>
            </a:r>
          </a:p>
          <a:p>
            <a:pPr algn="ctr">
              <a:defRPr/>
            </a:pPr>
            <a:r>
              <a:rPr lang="en-US" sz="3200" b="1" kern="0" dirty="0">
                <a:solidFill>
                  <a:srgbClr val="00467A"/>
                </a:solidFill>
                <a:latin typeface="+mj-lt"/>
                <a:ea typeface="+mj-ea"/>
                <a:cs typeface="+mj-cs"/>
              </a:rPr>
              <a:t>three distinct components</a:t>
            </a:r>
          </a:p>
        </p:txBody>
      </p:sp>
      <p:pic>
        <p:nvPicPr>
          <p:cNvPr id="35844" name="Picture 2" descr="http://www.uxbooth.com/wp-content/uploads/2010/08/paper-pile.jpg"/>
          <p:cNvPicPr>
            <a:picLocks noChangeAspect="1" noChangeArrowheads="1"/>
          </p:cNvPicPr>
          <p:nvPr/>
        </p:nvPicPr>
        <p:blipFill>
          <a:blip r:embed="rId4" cstate="print"/>
          <a:srcRect/>
          <a:stretch>
            <a:fillRect/>
          </a:stretch>
        </p:blipFill>
        <p:spPr bwMode="auto">
          <a:xfrm>
            <a:off x="6019800" y="2286001"/>
            <a:ext cx="2640013" cy="3508375"/>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7" name="Rectangle 3"/>
          <p:cNvSpPr>
            <a:spLocks noGrp="1" noChangeArrowheads="1"/>
          </p:cNvSpPr>
          <p:nvPr>
            <p:ph type="body" idx="1"/>
          </p:nvPr>
        </p:nvSpPr>
        <p:spPr>
          <a:xfrm>
            <a:off x="457200" y="2332038"/>
            <a:ext cx="8229600" cy="4525962"/>
          </a:xfrm>
        </p:spPr>
        <p:txBody>
          <a:bodyPr/>
          <a:lstStyle/>
          <a:p>
            <a:pPr eaLnBrk="1" hangingPunct="1">
              <a:lnSpc>
                <a:spcPct val="90000"/>
              </a:lnSpc>
              <a:defRPr/>
            </a:pPr>
            <a:r>
              <a:rPr lang="en-US" sz="2800" b="1" u="sng" dirty="0" smtClean="0">
                <a:latin typeface="+mj-lt"/>
              </a:rPr>
              <a:t>Written</a:t>
            </a:r>
          </a:p>
          <a:p>
            <a:pPr lvl="1" eaLnBrk="1" hangingPunct="1">
              <a:lnSpc>
                <a:spcPct val="90000"/>
              </a:lnSpc>
              <a:defRPr/>
            </a:pPr>
            <a:r>
              <a:rPr lang="en-US" sz="2400" dirty="0" smtClean="0">
                <a:solidFill>
                  <a:schemeClr val="tx1">
                    <a:lumMod val="50000"/>
                    <a:lumOff val="50000"/>
                  </a:schemeClr>
                </a:solidFill>
                <a:latin typeface="+mj-lt"/>
              </a:rPr>
              <a:t>Identifies Critical Expectations</a:t>
            </a:r>
          </a:p>
          <a:p>
            <a:pPr eaLnBrk="1" hangingPunct="1">
              <a:lnSpc>
                <a:spcPct val="90000"/>
              </a:lnSpc>
              <a:defRPr/>
            </a:pPr>
            <a:r>
              <a:rPr lang="en-US" sz="2800" b="1" u="sng" dirty="0" smtClean="0">
                <a:latin typeface="+mj-lt"/>
              </a:rPr>
              <a:t>Taught</a:t>
            </a:r>
          </a:p>
          <a:p>
            <a:pPr lvl="1" eaLnBrk="1" hangingPunct="1">
              <a:lnSpc>
                <a:spcPct val="90000"/>
              </a:lnSpc>
              <a:defRPr/>
            </a:pPr>
            <a:r>
              <a:rPr lang="en-US" sz="2400" dirty="0" smtClean="0">
                <a:solidFill>
                  <a:schemeClr val="tx1">
                    <a:lumMod val="50000"/>
                    <a:lumOff val="50000"/>
                  </a:schemeClr>
                </a:solidFill>
                <a:latin typeface="+mj-lt"/>
              </a:rPr>
              <a:t>Defines Essential Outcomes</a:t>
            </a:r>
          </a:p>
          <a:p>
            <a:pPr lvl="1" eaLnBrk="1" hangingPunct="1">
              <a:lnSpc>
                <a:spcPct val="90000"/>
              </a:lnSpc>
              <a:defRPr/>
            </a:pPr>
            <a:r>
              <a:rPr lang="en-US" sz="2400" dirty="0" smtClean="0">
                <a:solidFill>
                  <a:schemeClr val="tx1">
                    <a:lumMod val="50000"/>
                    <a:lumOff val="50000"/>
                  </a:schemeClr>
                </a:solidFill>
                <a:latin typeface="+mj-lt"/>
              </a:rPr>
              <a:t>Presents Relevant Information</a:t>
            </a:r>
          </a:p>
          <a:p>
            <a:pPr lvl="1" eaLnBrk="1" hangingPunct="1">
              <a:lnSpc>
                <a:spcPct val="90000"/>
              </a:lnSpc>
              <a:defRPr/>
            </a:pPr>
            <a:r>
              <a:rPr lang="en-US" sz="2400" dirty="0" smtClean="0">
                <a:solidFill>
                  <a:schemeClr val="tx1">
                    <a:lumMod val="50000"/>
                    <a:lumOff val="50000"/>
                  </a:schemeClr>
                </a:solidFill>
                <a:latin typeface="+mj-lt"/>
              </a:rPr>
              <a:t>Develops Understanding</a:t>
            </a:r>
          </a:p>
          <a:p>
            <a:pPr eaLnBrk="1" hangingPunct="1">
              <a:lnSpc>
                <a:spcPct val="90000"/>
              </a:lnSpc>
              <a:defRPr/>
            </a:pPr>
            <a:r>
              <a:rPr lang="en-US" sz="2800" b="1" u="sng" dirty="0" smtClean="0">
                <a:latin typeface="+mj-lt"/>
              </a:rPr>
              <a:t>Tested</a:t>
            </a:r>
          </a:p>
          <a:p>
            <a:pPr lvl="1" eaLnBrk="1" hangingPunct="1">
              <a:lnSpc>
                <a:spcPct val="90000"/>
              </a:lnSpc>
              <a:defRPr/>
            </a:pPr>
            <a:r>
              <a:rPr lang="en-US" sz="2400" dirty="0" smtClean="0">
                <a:solidFill>
                  <a:schemeClr val="tx1">
                    <a:lumMod val="50000"/>
                    <a:lumOff val="50000"/>
                  </a:schemeClr>
                </a:solidFill>
                <a:latin typeface="+mj-lt"/>
              </a:rPr>
              <a:t>Reveals Students’ Achieved Skills</a:t>
            </a:r>
          </a:p>
          <a:p>
            <a:pPr lvl="2" eaLnBrk="1" hangingPunct="1">
              <a:lnSpc>
                <a:spcPct val="90000"/>
              </a:lnSpc>
              <a:defRPr/>
            </a:pPr>
            <a:r>
              <a:rPr lang="en-US" sz="2000" dirty="0" smtClean="0">
                <a:solidFill>
                  <a:schemeClr val="tx1">
                    <a:lumMod val="50000"/>
                    <a:lumOff val="50000"/>
                  </a:schemeClr>
                </a:solidFill>
                <a:latin typeface="+mj-lt"/>
              </a:rPr>
              <a:t>Formative Assessment</a:t>
            </a:r>
          </a:p>
          <a:p>
            <a:pPr lvl="2" eaLnBrk="1" hangingPunct="1">
              <a:lnSpc>
                <a:spcPct val="90000"/>
              </a:lnSpc>
              <a:defRPr/>
            </a:pPr>
            <a:r>
              <a:rPr lang="en-US" sz="2000" dirty="0" smtClean="0">
                <a:solidFill>
                  <a:schemeClr val="tx1">
                    <a:lumMod val="50000"/>
                    <a:lumOff val="50000"/>
                  </a:schemeClr>
                </a:solidFill>
                <a:latin typeface="+mj-lt"/>
              </a:rPr>
              <a:t>Summative Assessment</a:t>
            </a:r>
            <a:endParaRPr lang="en-US" sz="2000" dirty="0">
              <a:solidFill>
                <a:schemeClr val="tx1">
                  <a:lumMod val="50000"/>
                  <a:lumOff val="50000"/>
                </a:schemeClr>
              </a:solidFill>
              <a:latin typeface="+mj-lt"/>
            </a:endParaRPr>
          </a:p>
        </p:txBody>
      </p:sp>
      <p:pic>
        <p:nvPicPr>
          <p:cNvPr id="37891" name="Picture 2" descr="http://www.uxbooth.com/wp-content/uploads/2010/08/paper-pile.jpg"/>
          <p:cNvPicPr>
            <a:picLocks noChangeAspect="1" noChangeArrowheads="1"/>
          </p:cNvPicPr>
          <p:nvPr/>
        </p:nvPicPr>
        <p:blipFill>
          <a:blip r:embed="rId4" cstate="print"/>
          <a:srcRect/>
          <a:stretch>
            <a:fillRect/>
          </a:stretch>
        </p:blipFill>
        <p:spPr bwMode="auto">
          <a:xfrm>
            <a:off x="6019800" y="2286001"/>
            <a:ext cx="2640013" cy="3508375"/>
          </a:xfrm>
          <a:prstGeom prst="rect">
            <a:avLst/>
          </a:prstGeom>
          <a:noFill/>
          <a:ln w="9525">
            <a:noFill/>
            <a:miter lim="800000"/>
            <a:headEnd/>
            <a:tailEnd/>
          </a:ln>
        </p:spPr>
      </p:pic>
      <p:sp>
        <p:nvSpPr>
          <p:cNvPr id="9" name="Rectangle 2"/>
          <p:cNvSpPr txBox="1">
            <a:spLocks noChangeArrowheads="1"/>
          </p:cNvSpPr>
          <p:nvPr/>
        </p:nvSpPr>
        <p:spPr bwMode="auto">
          <a:xfrm>
            <a:off x="685800" y="457200"/>
            <a:ext cx="8001000" cy="1143000"/>
          </a:xfrm>
          <a:prstGeom prst="rect">
            <a:avLst/>
          </a:prstGeom>
          <a:noFill/>
          <a:ln w="9525">
            <a:noFill/>
            <a:miter lim="800000"/>
            <a:headEnd/>
            <a:tailEnd/>
          </a:ln>
          <a:effectLst/>
        </p:spPr>
        <p:txBody>
          <a:bodyPr anchor="ctr"/>
          <a:lstStyle/>
          <a:p>
            <a:pPr algn="ctr">
              <a:defRPr/>
            </a:pPr>
            <a:r>
              <a:rPr lang="en-US" sz="5400" b="1" kern="0" dirty="0" smtClean="0">
                <a:solidFill>
                  <a:srgbClr val="00467A"/>
                </a:solidFill>
                <a:latin typeface="+mj-lt"/>
                <a:ea typeface="+mj-ea"/>
                <a:cs typeface="+mj-cs"/>
              </a:rPr>
              <a:t>Curriculum</a:t>
            </a:r>
            <a:r>
              <a:rPr lang="en-US" sz="5400" b="1" kern="0" dirty="0">
                <a:solidFill>
                  <a:srgbClr val="00467A"/>
                </a:solidFill>
                <a:latin typeface="+mj-lt"/>
                <a:ea typeface="+mj-ea"/>
                <a:cs typeface="+mj-cs"/>
              </a:rPr>
              <a:t>:</a:t>
            </a:r>
          </a:p>
          <a:p>
            <a:pPr algn="ctr">
              <a:defRPr/>
            </a:pPr>
            <a:r>
              <a:rPr lang="en-US" sz="3200" b="1" kern="0" dirty="0">
                <a:solidFill>
                  <a:srgbClr val="00467A"/>
                </a:solidFill>
                <a:latin typeface="+mj-lt"/>
                <a:ea typeface="+mj-ea"/>
                <a:cs typeface="+mj-cs"/>
              </a:rPr>
              <a:t>three distinct components</a:t>
            </a:r>
          </a:p>
        </p:txBody>
      </p:sp>
    </p:spTree>
    <p:custDataLst>
      <p:tags r:id="rId1"/>
    </p:custData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C678680-AC1B-49AB-B54D-C0A7B19FF811}" type="slidenum">
              <a:rPr lang="en-US" smtClean="0"/>
              <a:pPr/>
              <a:t>2</a:t>
            </a:fld>
            <a:endParaRPr lang="en-US"/>
          </a:p>
        </p:txBody>
      </p:sp>
      <p:pic>
        <p:nvPicPr>
          <p:cNvPr id="6" name="Picture 2" descr="http://t2.gstatic.com/images?q=tbn:ANd9GcT1yAOKyvne457whsG-9z4HnGZMjsPdA5tXSeQY-gmqR7Yf1yciaA"/>
          <p:cNvPicPr>
            <a:picLocks noChangeAspect="1" noChangeArrowheads="1"/>
          </p:cNvPicPr>
          <p:nvPr/>
        </p:nvPicPr>
        <p:blipFill>
          <a:blip r:embed="rId3" cstate="print"/>
          <a:srcRect/>
          <a:stretch>
            <a:fillRect/>
          </a:stretch>
        </p:blipFill>
        <p:spPr bwMode="auto">
          <a:xfrm flipH="1">
            <a:off x="1981200" y="3126208"/>
            <a:ext cx="1285875" cy="1297408"/>
          </a:xfrm>
          <a:prstGeom prst="rect">
            <a:avLst/>
          </a:prstGeom>
          <a:noFill/>
        </p:spPr>
      </p:pic>
      <p:sp>
        <p:nvSpPr>
          <p:cNvPr id="7" name="Right Arrow 6"/>
          <p:cNvSpPr/>
          <p:nvPr/>
        </p:nvSpPr>
        <p:spPr>
          <a:xfrm>
            <a:off x="533400" y="3812008"/>
            <a:ext cx="8153400" cy="836192"/>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p:cNvSpPr>
            <a:spLocks noGrp="1"/>
          </p:cNvSpPr>
          <p:nvPr>
            <p:ph type="ctrTitle"/>
          </p:nvPr>
        </p:nvSpPr>
        <p:spPr>
          <a:xfrm>
            <a:off x="609600" y="1656183"/>
            <a:ext cx="7772400" cy="1470025"/>
          </a:xfrm>
        </p:spPr>
        <p:txBody>
          <a:bodyPr>
            <a:normAutofit/>
          </a:bodyPr>
          <a:lstStyle/>
          <a:p>
            <a:r>
              <a:rPr lang="en-US" sz="8000" b="1" dirty="0" smtClean="0"/>
              <a:t>Curriculum</a:t>
            </a:r>
            <a:endParaRPr lang="en-US" sz="8000" b="1" dirty="0"/>
          </a:p>
        </p:txBody>
      </p:sp>
      <p:sp>
        <p:nvSpPr>
          <p:cNvPr id="9" name="TextBox 8"/>
          <p:cNvSpPr txBox="1"/>
          <p:nvPr/>
        </p:nvSpPr>
        <p:spPr>
          <a:xfrm>
            <a:off x="609599" y="4034135"/>
            <a:ext cx="7620001" cy="400110"/>
          </a:xfrm>
          <a:prstGeom prst="rect">
            <a:avLst/>
          </a:prstGeom>
          <a:noFill/>
        </p:spPr>
        <p:txBody>
          <a:bodyPr wrap="square" rtlCol="0">
            <a:spAutoFit/>
          </a:bodyPr>
          <a:lstStyle/>
          <a:p>
            <a:pPr algn="ctr"/>
            <a:r>
              <a:rPr lang="en-US" sz="2000" b="1" dirty="0" smtClean="0">
                <a:solidFill>
                  <a:schemeClr val="bg1"/>
                </a:solidFill>
              </a:rPr>
              <a:t>Standards                                                   Student Achievement</a:t>
            </a:r>
            <a:endParaRPr lang="en-US" sz="2000" b="1" dirty="0">
              <a:solidFill>
                <a:schemeClr val="bg1"/>
              </a:solidFill>
            </a:endParaRPr>
          </a:p>
        </p:txBody>
      </p:sp>
      <p:sp>
        <p:nvSpPr>
          <p:cNvPr id="10" name="Bent-Up Arrow 9"/>
          <p:cNvSpPr/>
          <p:nvPr/>
        </p:nvSpPr>
        <p:spPr>
          <a:xfrm rot="10800000">
            <a:off x="609600" y="2394687"/>
            <a:ext cx="1155192" cy="111252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Bent-Up Arrow 10"/>
          <p:cNvSpPr/>
          <p:nvPr/>
        </p:nvSpPr>
        <p:spPr>
          <a:xfrm rot="10800000" flipH="1">
            <a:off x="7098792" y="2364208"/>
            <a:ext cx="1054608" cy="111252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7" name="Rectangle 3"/>
          <p:cNvSpPr>
            <a:spLocks noGrp="1" noChangeArrowheads="1"/>
          </p:cNvSpPr>
          <p:nvPr>
            <p:ph type="body" idx="1"/>
          </p:nvPr>
        </p:nvSpPr>
        <p:spPr>
          <a:xfrm>
            <a:off x="457200" y="2332038"/>
            <a:ext cx="8229600" cy="4525962"/>
          </a:xfrm>
        </p:spPr>
        <p:txBody>
          <a:bodyPr/>
          <a:lstStyle/>
          <a:p>
            <a:pPr eaLnBrk="1" hangingPunct="1">
              <a:lnSpc>
                <a:spcPct val="90000"/>
              </a:lnSpc>
              <a:defRPr/>
            </a:pPr>
            <a:r>
              <a:rPr lang="en-US" sz="2800" b="1" u="sng" dirty="0" smtClean="0">
                <a:latin typeface="+mj-lt"/>
              </a:rPr>
              <a:t>DPI &amp; District</a:t>
            </a:r>
          </a:p>
          <a:p>
            <a:pPr lvl="1" eaLnBrk="1" hangingPunct="1">
              <a:lnSpc>
                <a:spcPct val="90000"/>
              </a:lnSpc>
              <a:defRPr/>
            </a:pPr>
            <a:r>
              <a:rPr lang="en-US" sz="2400" dirty="0" smtClean="0">
                <a:solidFill>
                  <a:schemeClr val="tx1">
                    <a:lumMod val="50000"/>
                    <a:lumOff val="50000"/>
                  </a:schemeClr>
                </a:solidFill>
                <a:latin typeface="+mj-lt"/>
              </a:rPr>
              <a:t>Identifies Critical Expectations</a:t>
            </a:r>
          </a:p>
          <a:p>
            <a:pPr eaLnBrk="1" hangingPunct="1">
              <a:lnSpc>
                <a:spcPct val="90000"/>
              </a:lnSpc>
              <a:defRPr/>
            </a:pPr>
            <a:r>
              <a:rPr lang="en-US" sz="2800" b="1" u="sng" dirty="0" smtClean="0">
                <a:latin typeface="+mj-lt"/>
              </a:rPr>
              <a:t>Teacher</a:t>
            </a:r>
          </a:p>
          <a:p>
            <a:pPr lvl="1" eaLnBrk="1" hangingPunct="1">
              <a:lnSpc>
                <a:spcPct val="90000"/>
              </a:lnSpc>
              <a:defRPr/>
            </a:pPr>
            <a:r>
              <a:rPr lang="en-US" sz="2400" dirty="0" smtClean="0">
                <a:solidFill>
                  <a:schemeClr val="tx1">
                    <a:lumMod val="50000"/>
                    <a:lumOff val="50000"/>
                  </a:schemeClr>
                </a:solidFill>
                <a:latin typeface="+mj-lt"/>
              </a:rPr>
              <a:t>Defines Essential Outcomes</a:t>
            </a:r>
          </a:p>
          <a:p>
            <a:pPr lvl="1" eaLnBrk="1" hangingPunct="1">
              <a:lnSpc>
                <a:spcPct val="90000"/>
              </a:lnSpc>
              <a:defRPr/>
            </a:pPr>
            <a:r>
              <a:rPr lang="en-US" sz="2400" dirty="0" smtClean="0">
                <a:solidFill>
                  <a:schemeClr val="tx1">
                    <a:lumMod val="50000"/>
                    <a:lumOff val="50000"/>
                  </a:schemeClr>
                </a:solidFill>
                <a:latin typeface="+mj-lt"/>
              </a:rPr>
              <a:t>Presents Relevant Information</a:t>
            </a:r>
          </a:p>
          <a:p>
            <a:pPr lvl="1" eaLnBrk="1" hangingPunct="1">
              <a:lnSpc>
                <a:spcPct val="90000"/>
              </a:lnSpc>
              <a:defRPr/>
            </a:pPr>
            <a:r>
              <a:rPr lang="en-US" sz="2400" dirty="0" smtClean="0">
                <a:solidFill>
                  <a:schemeClr val="tx1">
                    <a:lumMod val="50000"/>
                    <a:lumOff val="50000"/>
                  </a:schemeClr>
                </a:solidFill>
                <a:latin typeface="+mj-lt"/>
              </a:rPr>
              <a:t>Develops Understanding</a:t>
            </a:r>
          </a:p>
          <a:p>
            <a:pPr eaLnBrk="1" hangingPunct="1">
              <a:lnSpc>
                <a:spcPct val="90000"/>
              </a:lnSpc>
              <a:defRPr/>
            </a:pPr>
            <a:r>
              <a:rPr lang="en-US" sz="2800" b="1" u="sng" dirty="0" smtClean="0">
                <a:latin typeface="+mj-lt"/>
              </a:rPr>
              <a:t>Student</a:t>
            </a:r>
          </a:p>
          <a:p>
            <a:pPr lvl="1" eaLnBrk="1" hangingPunct="1">
              <a:lnSpc>
                <a:spcPct val="90000"/>
              </a:lnSpc>
              <a:defRPr/>
            </a:pPr>
            <a:r>
              <a:rPr lang="en-US" sz="2400" dirty="0" smtClean="0">
                <a:solidFill>
                  <a:schemeClr val="tx1">
                    <a:lumMod val="50000"/>
                    <a:lumOff val="50000"/>
                  </a:schemeClr>
                </a:solidFill>
                <a:latin typeface="+mj-lt"/>
              </a:rPr>
              <a:t>Reveals Students’ Achieved Skills</a:t>
            </a:r>
          </a:p>
          <a:p>
            <a:pPr lvl="2" eaLnBrk="1" hangingPunct="1">
              <a:lnSpc>
                <a:spcPct val="90000"/>
              </a:lnSpc>
              <a:defRPr/>
            </a:pPr>
            <a:r>
              <a:rPr lang="en-US" sz="2000" dirty="0" smtClean="0">
                <a:solidFill>
                  <a:schemeClr val="tx1">
                    <a:lumMod val="50000"/>
                    <a:lumOff val="50000"/>
                  </a:schemeClr>
                </a:solidFill>
                <a:latin typeface="+mj-lt"/>
              </a:rPr>
              <a:t>Formative Assessment</a:t>
            </a:r>
          </a:p>
          <a:p>
            <a:pPr lvl="2" eaLnBrk="1" hangingPunct="1">
              <a:lnSpc>
                <a:spcPct val="90000"/>
              </a:lnSpc>
              <a:defRPr/>
            </a:pPr>
            <a:r>
              <a:rPr lang="en-US" sz="2000" dirty="0" smtClean="0">
                <a:solidFill>
                  <a:schemeClr val="tx1">
                    <a:lumMod val="50000"/>
                    <a:lumOff val="50000"/>
                  </a:schemeClr>
                </a:solidFill>
                <a:latin typeface="+mj-lt"/>
              </a:rPr>
              <a:t>Summative Assessment</a:t>
            </a:r>
            <a:endParaRPr lang="en-US" sz="2000" dirty="0">
              <a:solidFill>
                <a:schemeClr val="tx1">
                  <a:lumMod val="50000"/>
                  <a:lumOff val="50000"/>
                </a:schemeClr>
              </a:solidFill>
              <a:latin typeface="+mj-lt"/>
            </a:endParaRPr>
          </a:p>
        </p:txBody>
      </p:sp>
      <p:pic>
        <p:nvPicPr>
          <p:cNvPr id="38915" name="Picture 2" descr="http://www.uxbooth.com/wp-content/uploads/2010/08/paper-pile.jpg"/>
          <p:cNvPicPr>
            <a:picLocks noChangeAspect="1" noChangeArrowheads="1"/>
          </p:cNvPicPr>
          <p:nvPr/>
        </p:nvPicPr>
        <p:blipFill>
          <a:blip r:embed="rId4" cstate="print"/>
          <a:srcRect/>
          <a:stretch>
            <a:fillRect/>
          </a:stretch>
        </p:blipFill>
        <p:spPr bwMode="auto">
          <a:xfrm>
            <a:off x="6019800" y="2286001"/>
            <a:ext cx="2640013" cy="3508375"/>
          </a:xfrm>
          <a:prstGeom prst="rect">
            <a:avLst/>
          </a:prstGeom>
          <a:noFill/>
          <a:ln w="9525">
            <a:noFill/>
            <a:miter lim="800000"/>
            <a:headEnd/>
            <a:tailEnd/>
          </a:ln>
        </p:spPr>
      </p:pic>
      <p:sp>
        <p:nvSpPr>
          <p:cNvPr id="5" name="Rectangle 2"/>
          <p:cNvSpPr txBox="1">
            <a:spLocks noChangeArrowheads="1"/>
          </p:cNvSpPr>
          <p:nvPr/>
        </p:nvSpPr>
        <p:spPr bwMode="auto">
          <a:xfrm>
            <a:off x="685800" y="457200"/>
            <a:ext cx="8001000" cy="1143000"/>
          </a:xfrm>
          <a:prstGeom prst="rect">
            <a:avLst/>
          </a:prstGeom>
          <a:noFill/>
          <a:ln w="9525">
            <a:noFill/>
            <a:miter lim="800000"/>
            <a:headEnd/>
            <a:tailEnd/>
          </a:ln>
          <a:effectLst/>
        </p:spPr>
        <p:txBody>
          <a:bodyPr anchor="ctr"/>
          <a:lstStyle/>
          <a:p>
            <a:pPr algn="ctr">
              <a:defRPr/>
            </a:pPr>
            <a:r>
              <a:rPr lang="en-US" sz="5400" b="1" kern="0" dirty="0" smtClean="0">
                <a:solidFill>
                  <a:srgbClr val="00467A"/>
                </a:solidFill>
                <a:latin typeface="+mj-lt"/>
                <a:ea typeface="+mj-ea"/>
                <a:cs typeface="+mj-cs"/>
              </a:rPr>
              <a:t>Curriculum</a:t>
            </a:r>
            <a:r>
              <a:rPr lang="en-US" sz="5400" b="1" kern="0" dirty="0">
                <a:solidFill>
                  <a:srgbClr val="00467A"/>
                </a:solidFill>
                <a:latin typeface="+mj-lt"/>
                <a:ea typeface="+mj-ea"/>
                <a:cs typeface="+mj-cs"/>
              </a:rPr>
              <a:t>:</a:t>
            </a:r>
          </a:p>
          <a:p>
            <a:pPr algn="ctr">
              <a:defRPr/>
            </a:pPr>
            <a:r>
              <a:rPr lang="en-US" sz="3200" b="1" kern="0" dirty="0" smtClean="0">
                <a:solidFill>
                  <a:srgbClr val="00467A"/>
                </a:solidFill>
                <a:latin typeface="+mj-lt"/>
                <a:ea typeface="+mj-ea"/>
                <a:cs typeface="+mj-cs"/>
              </a:rPr>
              <a:t>Is a shared responsibility</a:t>
            </a:r>
            <a:endParaRPr lang="en-US" sz="3200" b="1" kern="0" dirty="0">
              <a:solidFill>
                <a:srgbClr val="00467A"/>
              </a:solidFill>
              <a:latin typeface="+mj-lt"/>
              <a:ea typeface="+mj-ea"/>
              <a:cs typeface="+mj-cs"/>
            </a:endParaRPr>
          </a:p>
        </p:txBody>
      </p:sp>
    </p:spTree>
    <p:custDataLst>
      <p:tags r:id="rId1"/>
    </p:custData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t2.gstatic.com/images?q=tbn:ANd9GcT1yAOKyvne457whsG-9z4HnGZMjsPdA5tXSeQY-gmqR7Yf1yciaA"/>
          <p:cNvPicPr>
            <a:picLocks noChangeAspect="1" noChangeArrowheads="1"/>
          </p:cNvPicPr>
          <p:nvPr/>
        </p:nvPicPr>
        <p:blipFill>
          <a:blip r:embed="rId3" cstate="print"/>
          <a:srcRect/>
          <a:stretch>
            <a:fillRect/>
          </a:stretch>
        </p:blipFill>
        <p:spPr bwMode="auto">
          <a:xfrm flipH="1">
            <a:off x="1981200" y="1828800"/>
            <a:ext cx="1285875" cy="1297408"/>
          </a:xfrm>
          <a:prstGeom prst="rect">
            <a:avLst/>
          </a:prstGeom>
          <a:noFill/>
        </p:spPr>
      </p:pic>
      <p:sp>
        <p:nvSpPr>
          <p:cNvPr id="6" name="Right Arrow 5"/>
          <p:cNvSpPr/>
          <p:nvPr/>
        </p:nvSpPr>
        <p:spPr>
          <a:xfrm>
            <a:off x="533400" y="2514600"/>
            <a:ext cx="8153400" cy="836192"/>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609600" y="3429000"/>
            <a:ext cx="2514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3352800" y="3429000"/>
            <a:ext cx="2514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096000" y="3429000"/>
            <a:ext cx="2362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09600" y="358775"/>
            <a:ext cx="7772400" cy="1470025"/>
          </a:xfrm>
        </p:spPr>
        <p:txBody>
          <a:bodyPr>
            <a:normAutofit/>
          </a:bodyPr>
          <a:lstStyle/>
          <a:p>
            <a:r>
              <a:rPr lang="en-US" sz="8000" b="1" dirty="0" smtClean="0"/>
              <a:t>Curriculum</a:t>
            </a:r>
            <a:endParaRPr lang="en-US" sz="8000" b="1" dirty="0"/>
          </a:p>
        </p:txBody>
      </p:sp>
      <p:sp>
        <p:nvSpPr>
          <p:cNvPr id="3" name="Slide Number Placeholder 2"/>
          <p:cNvSpPr>
            <a:spLocks noGrp="1"/>
          </p:cNvSpPr>
          <p:nvPr>
            <p:ph type="sldNum" sz="quarter" idx="12"/>
          </p:nvPr>
        </p:nvSpPr>
        <p:spPr/>
        <p:txBody>
          <a:bodyPr/>
          <a:lstStyle/>
          <a:p>
            <a:fld id="{CC678680-AC1B-49AB-B54D-C0A7B19FF811}" type="slidenum">
              <a:rPr lang="en-US" smtClean="0"/>
              <a:pPr/>
              <a:t>21</a:t>
            </a:fld>
            <a:endParaRPr lang="en-US"/>
          </a:p>
        </p:txBody>
      </p:sp>
      <p:sp>
        <p:nvSpPr>
          <p:cNvPr id="4" name="TextBox 3"/>
          <p:cNvSpPr txBox="1"/>
          <p:nvPr/>
        </p:nvSpPr>
        <p:spPr>
          <a:xfrm>
            <a:off x="609599" y="2736727"/>
            <a:ext cx="7620001" cy="400110"/>
          </a:xfrm>
          <a:prstGeom prst="rect">
            <a:avLst/>
          </a:prstGeom>
          <a:noFill/>
        </p:spPr>
        <p:txBody>
          <a:bodyPr wrap="square" rtlCol="0">
            <a:spAutoFit/>
          </a:bodyPr>
          <a:lstStyle/>
          <a:p>
            <a:pPr algn="ctr"/>
            <a:r>
              <a:rPr lang="en-US" sz="2000" b="1" dirty="0" smtClean="0">
                <a:solidFill>
                  <a:schemeClr val="bg1"/>
                </a:solidFill>
              </a:rPr>
              <a:t>Standards                                                   Student Achievement</a:t>
            </a:r>
            <a:endParaRPr lang="en-US" sz="2000" b="1" dirty="0">
              <a:solidFill>
                <a:schemeClr val="bg1"/>
              </a:solidFill>
            </a:endParaRPr>
          </a:p>
        </p:txBody>
      </p:sp>
      <p:sp>
        <p:nvSpPr>
          <p:cNvPr id="11" name="TextBox 10"/>
          <p:cNvSpPr txBox="1"/>
          <p:nvPr/>
        </p:nvSpPr>
        <p:spPr>
          <a:xfrm>
            <a:off x="1030061" y="3505200"/>
            <a:ext cx="1810111" cy="461665"/>
          </a:xfrm>
          <a:prstGeom prst="rect">
            <a:avLst/>
          </a:prstGeom>
          <a:noFill/>
        </p:spPr>
        <p:txBody>
          <a:bodyPr wrap="none" rtlCol="0">
            <a:spAutoFit/>
          </a:bodyPr>
          <a:lstStyle/>
          <a:p>
            <a:r>
              <a:rPr lang="en-US" b="1" dirty="0" smtClean="0"/>
              <a:t>State Level</a:t>
            </a:r>
            <a:endParaRPr lang="en-US" b="1" dirty="0"/>
          </a:p>
        </p:txBody>
      </p:sp>
      <p:sp>
        <p:nvSpPr>
          <p:cNvPr id="12" name="TextBox 11"/>
          <p:cNvSpPr txBox="1"/>
          <p:nvPr/>
        </p:nvSpPr>
        <p:spPr>
          <a:xfrm>
            <a:off x="3734913" y="3505200"/>
            <a:ext cx="1859805" cy="461665"/>
          </a:xfrm>
          <a:prstGeom prst="rect">
            <a:avLst/>
          </a:prstGeom>
          <a:noFill/>
        </p:spPr>
        <p:txBody>
          <a:bodyPr wrap="none" rtlCol="0">
            <a:spAutoFit/>
          </a:bodyPr>
          <a:lstStyle/>
          <a:p>
            <a:pPr algn="ctr"/>
            <a:r>
              <a:rPr lang="en-US" b="1" dirty="0" smtClean="0"/>
              <a:t>Local Level</a:t>
            </a:r>
            <a:endParaRPr lang="en-US" b="1" dirty="0"/>
          </a:p>
        </p:txBody>
      </p:sp>
      <p:sp>
        <p:nvSpPr>
          <p:cNvPr id="13" name="TextBox 12"/>
          <p:cNvSpPr txBox="1"/>
          <p:nvPr/>
        </p:nvSpPr>
        <p:spPr>
          <a:xfrm>
            <a:off x="6248400" y="3505200"/>
            <a:ext cx="2081019" cy="461665"/>
          </a:xfrm>
          <a:prstGeom prst="rect">
            <a:avLst/>
          </a:prstGeom>
          <a:noFill/>
        </p:spPr>
        <p:txBody>
          <a:bodyPr wrap="none" rtlCol="0">
            <a:spAutoFit/>
          </a:bodyPr>
          <a:lstStyle/>
          <a:p>
            <a:pPr algn="ctr"/>
            <a:r>
              <a:rPr lang="en-US" b="1" dirty="0" smtClean="0"/>
              <a:t>School Level</a:t>
            </a:r>
            <a:endParaRPr lang="en-US" b="1" dirty="0"/>
          </a:p>
        </p:txBody>
      </p:sp>
      <p:sp>
        <p:nvSpPr>
          <p:cNvPr id="23" name="Bent-Up Arrow 22"/>
          <p:cNvSpPr/>
          <p:nvPr/>
        </p:nvSpPr>
        <p:spPr>
          <a:xfrm rot="10800000">
            <a:off x="609600" y="1097279"/>
            <a:ext cx="1155192" cy="111252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Bent-Up Arrow 23"/>
          <p:cNvSpPr/>
          <p:nvPr/>
        </p:nvSpPr>
        <p:spPr>
          <a:xfrm rot="10800000" flipH="1">
            <a:off x="7098792" y="1066800"/>
            <a:ext cx="1054608" cy="111252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609600" y="4722392"/>
            <a:ext cx="2514600" cy="9164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3352800" y="4722392"/>
            <a:ext cx="2514600" cy="9164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6096000" y="4722392"/>
            <a:ext cx="2362200" cy="9164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826661" y="4760258"/>
            <a:ext cx="2145139" cy="830997"/>
          </a:xfrm>
          <a:prstGeom prst="rect">
            <a:avLst/>
          </a:prstGeom>
          <a:noFill/>
        </p:spPr>
        <p:txBody>
          <a:bodyPr wrap="none" rtlCol="0">
            <a:spAutoFit/>
          </a:bodyPr>
          <a:lstStyle/>
          <a:p>
            <a:pPr algn="ctr"/>
            <a:r>
              <a:rPr lang="en-US" sz="1600" b="1" dirty="0" smtClean="0"/>
              <a:t>Common Core</a:t>
            </a:r>
          </a:p>
          <a:p>
            <a:pPr algn="ctr"/>
            <a:r>
              <a:rPr lang="en-US" sz="1600" b="1" dirty="0" smtClean="0"/>
              <a:t>&amp;</a:t>
            </a:r>
          </a:p>
          <a:p>
            <a:pPr algn="ctr"/>
            <a:r>
              <a:rPr lang="en-US" sz="1600" b="1" dirty="0" smtClean="0"/>
              <a:t>Essential Standards</a:t>
            </a:r>
            <a:endParaRPr lang="en-US" sz="1600" b="1" dirty="0"/>
          </a:p>
        </p:txBody>
      </p:sp>
      <p:sp>
        <p:nvSpPr>
          <p:cNvPr id="29" name="TextBox 28"/>
          <p:cNvSpPr txBox="1"/>
          <p:nvPr/>
        </p:nvSpPr>
        <p:spPr>
          <a:xfrm>
            <a:off x="3616514" y="4970948"/>
            <a:ext cx="2050561" cy="400110"/>
          </a:xfrm>
          <a:prstGeom prst="rect">
            <a:avLst/>
          </a:prstGeom>
          <a:noFill/>
        </p:spPr>
        <p:txBody>
          <a:bodyPr wrap="none" rtlCol="0">
            <a:spAutoFit/>
          </a:bodyPr>
          <a:lstStyle/>
          <a:p>
            <a:pPr algn="ctr"/>
            <a:r>
              <a:rPr lang="en-US" sz="2000" b="1" dirty="0" smtClean="0"/>
              <a:t>Local Curricula</a:t>
            </a:r>
            <a:endParaRPr lang="en-US" sz="2000" b="1" dirty="0"/>
          </a:p>
        </p:txBody>
      </p:sp>
      <p:sp>
        <p:nvSpPr>
          <p:cNvPr id="30" name="TextBox 29"/>
          <p:cNvSpPr txBox="1"/>
          <p:nvPr/>
        </p:nvSpPr>
        <p:spPr>
          <a:xfrm>
            <a:off x="6533072" y="4771945"/>
            <a:ext cx="1391728" cy="830997"/>
          </a:xfrm>
          <a:prstGeom prst="rect">
            <a:avLst/>
          </a:prstGeom>
          <a:noFill/>
        </p:spPr>
        <p:txBody>
          <a:bodyPr wrap="none" rtlCol="0">
            <a:spAutoFit/>
          </a:bodyPr>
          <a:lstStyle/>
          <a:p>
            <a:pPr algn="ctr"/>
            <a:r>
              <a:rPr lang="en-US" sz="1600" b="1" dirty="0" smtClean="0"/>
              <a:t>Instruction</a:t>
            </a:r>
          </a:p>
          <a:p>
            <a:pPr algn="ctr"/>
            <a:r>
              <a:rPr lang="en-US" sz="1600" b="1" dirty="0" smtClean="0"/>
              <a:t>&amp; </a:t>
            </a:r>
          </a:p>
          <a:p>
            <a:pPr algn="ctr"/>
            <a:r>
              <a:rPr lang="en-US" sz="1600" b="1" dirty="0" smtClean="0"/>
              <a:t>Assessment</a:t>
            </a:r>
            <a:endParaRPr lang="en-US" sz="1600" b="1" dirty="0"/>
          </a:p>
        </p:txBody>
      </p:sp>
      <p:sp>
        <p:nvSpPr>
          <p:cNvPr id="31" name="TextBox 30"/>
          <p:cNvSpPr txBox="1"/>
          <p:nvPr/>
        </p:nvSpPr>
        <p:spPr>
          <a:xfrm>
            <a:off x="1295138" y="4144971"/>
            <a:ext cx="1143262" cy="461665"/>
          </a:xfrm>
          <a:prstGeom prst="rect">
            <a:avLst/>
          </a:prstGeom>
          <a:noFill/>
        </p:spPr>
        <p:txBody>
          <a:bodyPr wrap="none" rtlCol="0">
            <a:spAutoFit/>
          </a:bodyPr>
          <a:lstStyle/>
          <a:p>
            <a:r>
              <a:rPr lang="en-US" b="1" dirty="0" smtClean="0"/>
              <a:t>NCDPI</a:t>
            </a:r>
            <a:endParaRPr lang="en-US" b="1" dirty="0"/>
          </a:p>
        </p:txBody>
      </p:sp>
      <p:sp>
        <p:nvSpPr>
          <p:cNvPr id="32" name="TextBox 31"/>
          <p:cNvSpPr txBox="1"/>
          <p:nvPr/>
        </p:nvSpPr>
        <p:spPr>
          <a:xfrm>
            <a:off x="4002428" y="4110335"/>
            <a:ext cx="1245855" cy="461665"/>
          </a:xfrm>
          <a:prstGeom prst="rect">
            <a:avLst/>
          </a:prstGeom>
          <a:noFill/>
        </p:spPr>
        <p:txBody>
          <a:bodyPr wrap="none" rtlCol="0">
            <a:spAutoFit/>
          </a:bodyPr>
          <a:lstStyle/>
          <a:p>
            <a:pPr algn="ctr"/>
            <a:r>
              <a:rPr lang="en-US" b="1" dirty="0" smtClean="0"/>
              <a:t>District</a:t>
            </a:r>
            <a:endParaRPr lang="en-US" b="1" dirty="0"/>
          </a:p>
        </p:txBody>
      </p:sp>
      <p:sp>
        <p:nvSpPr>
          <p:cNvPr id="33" name="TextBox 32"/>
          <p:cNvSpPr txBox="1"/>
          <p:nvPr/>
        </p:nvSpPr>
        <p:spPr>
          <a:xfrm>
            <a:off x="6492060" y="4110335"/>
            <a:ext cx="1514775" cy="461665"/>
          </a:xfrm>
          <a:prstGeom prst="rect">
            <a:avLst/>
          </a:prstGeom>
          <a:noFill/>
        </p:spPr>
        <p:txBody>
          <a:bodyPr wrap="none" rtlCol="0">
            <a:spAutoFit/>
          </a:bodyPr>
          <a:lstStyle/>
          <a:p>
            <a:pPr algn="ctr"/>
            <a:r>
              <a:rPr lang="en-US" b="1" dirty="0" smtClean="0"/>
              <a:t>Teachers</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0" y="914400"/>
            <a:ext cx="9144000" cy="3962400"/>
          </a:xfrm>
        </p:spPr>
        <p:txBody>
          <a:bodyPr>
            <a:normAutofit/>
          </a:bodyPr>
          <a:lstStyle/>
          <a:p>
            <a:pPr eaLnBrk="1" hangingPunct="1">
              <a:defRPr/>
            </a:pPr>
            <a:r>
              <a:rPr lang="en-US" sz="8000" b="1" dirty="0" smtClean="0">
                <a:solidFill>
                  <a:schemeClr val="tx1"/>
                </a:solidFill>
              </a:rPr>
              <a:t>What gear would you need?</a:t>
            </a:r>
            <a:endParaRPr lang="en-US" sz="6600" b="1" i="1" u="sng" dirty="0" smtClean="0">
              <a:solidFill>
                <a:srgbClr val="00467A"/>
              </a:solidFill>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mountain-rock-climbing.jpg"/>
          <p:cNvPicPr>
            <a:picLocks noChangeAspect="1"/>
          </p:cNvPicPr>
          <p:nvPr/>
        </p:nvPicPr>
        <p:blipFill>
          <a:blip r:embed="rId3" cstate="print"/>
          <a:stretch>
            <a:fillRect/>
          </a:stretch>
        </p:blipFill>
        <p:spPr>
          <a:xfrm flipH="1">
            <a:off x="-6781800" y="0"/>
            <a:ext cx="9878879" cy="7010400"/>
          </a:xfrm>
          <a:prstGeom prst="rect">
            <a:avLst/>
          </a:prstGeom>
        </p:spPr>
      </p:pic>
      <p:pic>
        <p:nvPicPr>
          <p:cNvPr id="16" name="Picture 15" descr="mountain-rock-climbing.jpg"/>
          <p:cNvPicPr>
            <a:picLocks noChangeAspect="1"/>
          </p:cNvPicPr>
          <p:nvPr/>
        </p:nvPicPr>
        <p:blipFill>
          <a:blip r:embed="rId3" cstate="print"/>
          <a:stretch>
            <a:fillRect/>
          </a:stretch>
        </p:blipFill>
        <p:spPr>
          <a:xfrm>
            <a:off x="2944677" y="0"/>
            <a:ext cx="6199323" cy="6858000"/>
          </a:xfrm>
          <a:prstGeom prst="rect">
            <a:avLst/>
          </a:prstGeom>
        </p:spPr>
      </p:pic>
      <p:grpSp>
        <p:nvGrpSpPr>
          <p:cNvPr id="2" name="Group 19"/>
          <p:cNvGrpSpPr/>
          <p:nvPr/>
        </p:nvGrpSpPr>
        <p:grpSpPr>
          <a:xfrm>
            <a:off x="457200" y="228601"/>
            <a:ext cx="4038600" cy="5877527"/>
            <a:chOff x="457200" y="228600"/>
            <a:chExt cx="4038600" cy="5877527"/>
          </a:xfrm>
        </p:grpSpPr>
        <p:pic>
          <p:nvPicPr>
            <p:cNvPr id="18" name="Picture 17" descr="Adirondacks-117AcreTopo_000BevWeb.jpg"/>
            <p:cNvPicPr>
              <a:picLocks noChangeAspect="1"/>
            </p:cNvPicPr>
            <p:nvPr/>
          </p:nvPicPr>
          <p:blipFill>
            <a:blip r:embed="rId4" cstate="print"/>
            <a:stretch>
              <a:fillRect/>
            </a:stretch>
          </p:blipFill>
          <p:spPr>
            <a:xfrm>
              <a:off x="457200" y="228600"/>
              <a:ext cx="4038600" cy="5877527"/>
            </a:xfrm>
            <a:prstGeom prst="rect">
              <a:avLst/>
            </a:prstGeom>
            <a:ln w="25400">
              <a:solidFill>
                <a:schemeClr val="tx1"/>
              </a:solidFill>
            </a:ln>
          </p:spPr>
        </p:pic>
        <p:pic>
          <p:nvPicPr>
            <p:cNvPr id="4" name="Picture 3" descr="harness_mens.jpg"/>
            <p:cNvPicPr>
              <a:picLocks noChangeAspect="1"/>
            </p:cNvPicPr>
            <p:nvPr/>
          </p:nvPicPr>
          <p:blipFill>
            <a:blip r:embed="rId5" cstate="print"/>
            <a:stretch>
              <a:fillRect/>
            </a:stretch>
          </p:blipFill>
          <p:spPr>
            <a:xfrm rot="805313">
              <a:off x="2819400" y="2209800"/>
              <a:ext cx="1333500" cy="1333500"/>
            </a:xfrm>
            <a:prstGeom prst="rect">
              <a:avLst/>
            </a:prstGeom>
            <a:ln w="15875">
              <a:solidFill>
                <a:schemeClr val="tx1"/>
              </a:solidFill>
            </a:ln>
          </p:spPr>
        </p:pic>
        <p:pic>
          <p:nvPicPr>
            <p:cNvPr id="5" name="Picture 4" descr="helmet_adult.jpg"/>
            <p:cNvPicPr>
              <a:picLocks noChangeAspect="1"/>
            </p:cNvPicPr>
            <p:nvPr/>
          </p:nvPicPr>
          <p:blipFill>
            <a:blip r:embed="rId6" cstate="print"/>
            <a:stretch>
              <a:fillRect/>
            </a:stretch>
          </p:blipFill>
          <p:spPr>
            <a:xfrm rot="20592650">
              <a:off x="914400" y="3962400"/>
              <a:ext cx="1600200" cy="1600200"/>
            </a:xfrm>
            <a:prstGeom prst="rect">
              <a:avLst/>
            </a:prstGeom>
            <a:ln w="15875">
              <a:solidFill>
                <a:schemeClr val="tx1"/>
              </a:solidFill>
            </a:ln>
          </p:spPr>
        </p:pic>
        <p:pic>
          <p:nvPicPr>
            <p:cNvPr id="6" name="Picture 5" descr="ice_axes.jpg"/>
            <p:cNvPicPr>
              <a:picLocks noChangeAspect="1"/>
            </p:cNvPicPr>
            <p:nvPr/>
          </p:nvPicPr>
          <p:blipFill>
            <a:blip r:embed="rId7" cstate="print"/>
            <a:stretch>
              <a:fillRect/>
            </a:stretch>
          </p:blipFill>
          <p:spPr>
            <a:xfrm rot="20759391">
              <a:off x="3352800" y="4572000"/>
              <a:ext cx="914400" cy="914400"/>
            </a:xfrm>
            <a:prstGeom prst="rect">
              <a:avLst/>
            </a:prstGeom>
            <a:ln w="15875">
              <a:solidFill>
                <a:schemeClr val="tx1"/>
              </a:solidFill>
            </a:ln>
          </p:spPr>
        </p:pic>
        <p:pic>
          <p:nvPicPr>
            <p:cNvPr id="7" name="Picture 6" descr="mens_shoes.jpg"/>
            <p:cNvPicPr>
              <a:picLocks noChangeAspect="1"/>
            </p:cNvPicPr>
            <p:nvPr/>
          </p:nvPicPr>
          <p:blipFill>
            <a:blip r:embed="rId8" cstate="print"/>
            <a:stretch>
              <a:fillRect/>
            </a:stretch>
          </p:blipFill>
          <p:spPr>
            <a:xfrm>
              <a:off x="762000" y="2514600"/>
              <a:ext cx="952500" cy="952500"/>
            </a:xfrm>
            <a:prstGeom prst="rect">
              <a:avLst/>
            </a:prstGeom>
            <a:ln w="15875">
              <a:solidFill>
                <a:schemeClr val="tx1"/>
              </a:solidFill>
            </a:ln>
          </p:spPr>
        </p:pic>
        <p:pic>
          <p:nvPicPr>
            <p:cNvPr id="8" name="Picture 7" descr="protection_quickdraw.jpg"/>
            <p:cNvPicPr>
              <a:picLocks noChangeAspect="1"/>
            </p:cNvPicPr>
            <p:nvPr/>
          </p:nvPicPr>
          <p:blipFill>
            <a:blip r:embed="rId9" cstate="print"/>
            <a:stretch>
              <a:fillRect/>
            </a:stretch>
          </p:blipFill>
          <p:spPr>
            <a:xfrm rot="621166">
              <a:off x="2971800" y="609600"/>
              <a:ext cx="1041400" cy="1041400"/>
            </a:xfrm>
            <a:prstGeom prst="rect">
              <a:avLst/>
            </a:prstGeom>
            <a:ln w="15875">
              <a:solidFill>
                <a:schemeClr val="tx1"/>
              </a:solidFill>
            </a:ln>
          </p:spPr>
        </p:pic>
        <p:pic>
          <p:nvPicPr>
            <p:cNvPr id="12" name="Picture 11" descr="mmut_infinity9_5_duo_blu_09.jpg"/>
            <p:cNvPicPr>
              <a:picLocks noChangeAspect="1"/>
            </p:cNvPicPr>
            <p:nvPr/>
          </p:nvPicPr>
          <p:blipFill>
            <a:blip r:embed="rId10" cstate="print"/>
            <a:stretch>
              <a:fillRect/>
            </a:stretch>
          </p:blipFill>
          <p:spPr>
            <a:xfrm rot="21075001">
              <a:off x="990600" y="609600"/>
              <a:ext cx="1371600" cy="1371600"/>
            </a:xfrm>
            <a:prstGeom prst="rect">
              <a:avLst/>
            </a:prstGeom>
            <a:ln w="15875">
              <a:solidFill>
                <a:schemeClr val="tx1"/>
              </a:solidFill>
            </a:ln>
          </p:spPr>
        </p:pic>
      </p:gr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t2.gstatic.com/images?q=tbn:ANd9GcT1yAOKyvne457whsG-9z4HnGZMjsPdA5tXSeQY-gmqR7Yf1yciaA"/>
          <p:cNvPicPr>
            <a:picLocks noChangeAspect="1" noChangeArrowheads="1"/>
          </p:cNvPicPr>
          <p:nvPr/>
        </p:nvPicPr>
        <p:blipFill>
          <a:blip r:embed="rId3" cstate="print"/>
          <a:srcRect/>
          <a:stretch>
            <a:fillRect/>
          </a:stretch>
        </p:blipFill>
        <p:spPr bwMode="auto">
          <a:xfrm flipH="1">
            <a:off x="1981200" y="1828800"/>
            <a:ext cx="1285875" cy="1297408"/>
          </a:xfrm>
          <a:prstGeom prst="rect">
            <a:avLst/>
          </a:prstGeom>
          <a:noFill/>
        </p:spPr>
      </p:pic>
      <p:sp>
        <p:nvSpPr>
          <p:cNvPr id="6" name="Right Arrow 5"/>
          <p:cNvSpPr/>
          <p:nvPr/>
        </p:nvSpPr>
        <p:spPr>
          <a:xfrm>
            <a:off x="533400" y="2514600"/>
            <a:ext cx="8153400" cy="836192"/>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09600" y="358775"/>
            <a:ext cx="7772400" cy="1470025"/>
          </a:xfrm>
        </p:spPr>
        <p:txBody>
          <a:bodyPr>
            <a:normAutofit/>
          </a:bodyPr>
          <a:lstStyle/>
          <a:p>
            <a:r>
              <a:rPr lang="en-US" sz="8000" b="1" dirty="0" smtClean="0"/>
              <a:t>Curriculum</a:t>
            </a:r>
            <a:endParaRPr lang="en-US" sz="8000" b="1" dirty="0"/>
          </a:p>
        </p:txBody>
      </p:sp>
      <p:sp>
        <p:nvSpPr>
          <p:cNvPr id="3" name="Slide Number Placeholder 2"/>
          <p:cNvSpPr>
            <a:spLocks noGrp="1"/>
          </p:cNvSpPr>
          <p:nvPr>
            <p:ph type="sldNum" sz="quarter" idx="12"/>
          </p:nvPr>
        </p:nvSpPr>
        <p:spPr/>
        <p:txBody>
          <a:bodyPr/>
          <a:lstStyle/>
          <a:p>
            <a:fld id="{CC678680-AC1B-49AB-B54D-C0A7B19FF811}" type="slidenum">
              <a:rPr lang="en-US" smtClean="0"/>
              <a:pPr/>
              <a:t>24</a:t>
            </a:fld>
            <a:endParaRPr lang="en-US"/>
          </a:p>
        </p:txBody>
      </p:sp>
      <p:sp>
        <p:nvSpPr>
          <p:cNvPr id="4" name="TextBox 3"/>
          <p:cNvSpPr txBox="1"/>
          <p:nvPr/>
        </p:nvSpPr>
        <p:spPr>
          <a:xfrm>
            <a:off x="609599" y="2736727"/>
            <a:ext cx="7620001" cy="400110"/>
          </a:xfrm>
          <a:prstGeom prst="rect">
            <a:avLst/>
          </a:prstGeom>
          <a:noFill/>
        </p:spPr>
        <p:txBody>
          <a:bodyPr wrap="square" rtlCol="0">
            <a:spAutoFit/>
          </a:bodyPr>
          <a:lstStyle/>
          <a:p>
            <a:pPr algn="ctr"/>
            <a:r>
              <a:rPr lang="en-US" sz="2000" b="1" dirty="0" smtClean="0">
                <a:solidFill>
                  <a:schemeClr val="bg1"/>
                </a:solidFill>
              </a:rPr>
              <a:t>Standards                                                   Student Achievement</a:t>
            </a:r>
            <a:endParaRPr lang="en-US" sz="2000" b="1" dirty="0">
              <a:solidFill>
                <a:schemeClr val="bg1"/>
              </a:solidFill>
            </a:endParaRPr>
          </a:p>
        </p:txBody>
      </p:sp>
      <p:sp>
        <p:nvSpPr>
          <p:cNvPr id="23" name="Bent-Up Arrow 22"/>
          <p:cNvSpPr/>
          <p:nvPr/>
        </p:nvSpPr>
        <p:spPr>
          <a:xfrm rot="10800000">
            <a:off x="609600" y="1097279"/>
            <a:ext cx="1155192" cy="111252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Bent-Up Arrow 23"/>
          <p:cNvSpPr/>
          <p:nvPr/>
        </p:nvSpPr>
        <p:spPr>
          <a:xfrm rot="10800000" flipH="1">
            <a:off x="7098792" y="1066800"/>
            <a:ext cx="1054608" cy="111252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19"/>
          <p:cNvGrpSpPr/>
          <p:nvPr/>
        </p:nvGrpSpPr>
        <p:grpSpPr>
          <a:xfrm>
            <a:off x="3657600" y="3352800"/>
            <a:ext cx="1752600" cy="2590800"/>
            <a:chOff x="457200" y="228600"/>
            <a:chExt cx="4038600" cy="5877527"/>
          </a:xfrm>
        </p:grpSpPr>
        <p:pic>
          <p:nvPicPr>
            <p:cNvPr id="22" name="Picture 21" descr="Adirondacks-117AcreTopo_000BevWeb.jpg"/>
            <p:cNvPicPr>
              <a:picLocks noChangeAspect="1"/>
            </p:cNvPicPr>
            <p:nvPr/>
          </p:nvPicPr>
          <p:blipFill>
            <a:blip r:embed="rId4" cstate="print"/>
            <a:stretch>
              <a:fillRect/>
            </a:stretch>
          </p:blipFill>
          <p:spPr>
            <a:xfrm>
              <a:off x="457200" y="228600"/>
              <a:ext cx="4038600" cy="5877527"/>
            </a:xfrm>
            <a:prstGeom prst="rect">
              <a:avLst/>
            </a:prstGeom>
            <a:ln w="25400">
              <a:solidFill>
                <a:schemeClr val="tx1"/>
              </a:solidFill>
            </a:ln>
          </p:spPr>
        </p:pic>
        <p:pic>
          <p:nvPicPr>
            <p:cNvPr id="31" name="Picture 30" descr="harness_mens.jpg"/>
            <p:cNvPicPr>
              <a:picLocks noChangeAspect="1"/>
            </p:cNvPicPr>
            <p:nvPr/>
          </p:nvPicPr>
          <p:blipFill>
            <a:blip r:embed="rId5" cstate="print"/>
            <a:stretch>
              <a:fillRect/>
            </a:stretch>
          </p:blipFill>
          <p:spPr>
            <a:xfrm rot="805313">
              <a:off x="2819400" y="2209800"/>
              <a:ext cx="1333500" cy="1333500"/>
            </a:xfrm>
            <a:prstGeom prst="rect">
              <a:avLst/>
            </a:prstGeom>
            <a:ln w="15875">
              <a:solidFill>
                <a:schemeClr val="tx1"/>
              </a:solidFill>
            </a:ln>
          </p:spPr>
        </p:pic>
        <p:pic>
          <p:nvPicPr>
            <p:cNvPr id="32" name="Picture 31" descr="helmet_adult.jpg"/>
            <p:cNvPicPr>
              <a:picLocks noChangeAspect="1"/>
            </p:cNvPicPr>
            <p:nvPr/>
          </p:nvPicPr>
          <p:blipFill>
            <a:blip r:embed="rId6" cstate="print"/>
            <a:stretch>
              <a:fillRect/>
            </a:stretch>
          </p:blipFill>
          <p:spPr>
            <a:xfrm rot="20592650">
              <a:off x="914400" y="3962400"/>
              <a:ext cx="1600200" cy="1600200"/>
            </a:xfrm>
            <a:prstGeom prst="rect">
              <a:avLst/>
            </a:prstGeom>
            <a:ln w="15875">
              <a:solidFill>
                <a:schemeClr val="tx1"/>
              </a:solidFill>
            </a:ln>
          </p:spPr>
        </p:pic>
        <p:pic>
          <p:nvPicPr>
            <p:cNvPr id="33" name="Picture 32" descr="ice_axes.jpg"/>
            <p:cNvPicPr>
              <a:picLocks noChangeAspect="1"/>
            </p:cNvPicPr>
            <p:nvPr/>
          </p:nvPicPr>
          <p:blipFill>
            <a:blip r:embed="rId7" cstate="print"/>
            <a:stretch>
              <a:fillRect/>
            </a:stretch>
          </p:blipFill>
          <p:spPr>
            <a:xfrm rot="20759391">
              <a:off x="3352800" y="4572000"/>
              <a:ext cx="914400" cy="914400"/>
            </a:xfrm>
            <a:prstGeom prst="rect">
              <a:avLst/>
            </a:prstGeom>
            <a:ln w="15875">
              <a:solidFill>
                <a:schemeClr val="tx1"/>
              </a:solidFill>
            </a:ln>
          </p:spPr>
        </p:pic>
        <p:pic>
          <p:nvPicPr>
            <p:cNvPr id="34" name="Picture 33" descr="mens_shoes.jpg"/>
            <p:cNvPicPr>
              <a:picLocks noChangeAspect="1"/>
            </p:cNvPicPr>
            <p:nvPr/>
          </p:nvPicPr>
          <p:blipFill>
            <a:blip r:embed="rId8" cstate="print"/>
            <a:stretch>
              <a:fillRect/>
            </a:stretch>
          </p:blipFill>
          <p:spPr>
            <a:xfrm>
              <a:off x="762000" y="2514600"/>
              <a:ext cx="952500" cy="952500"/>
            </a:xfrm>
            <a:prstGeom prst="rect">
              <a:avLst/>
            </a:prstGeom>
            <a:ln w="15875">
              <a:solidFill>
                <a:schemeClr val="tx1"/>
              </a:solidFill>
            </a:ln>
          </p:spPr>
        </p:pic>
        <p:pic>
          <p:nvPicPr>
            <p:cNvPr id="35" name="Picture 34" descr="protection_quickdraw.jpg"/>
            <p:cNvPicPr>
              <a:picLocks noChangeAspect="1"/>
            </p:cNvPicPr>
            <p:nvPr/>
          </p:nvPicPr>
          <p:blipFill>
            <a:blip r:embed="rId9" cstate="print"/>
            <a:stretch>
              <a:fillRect/>
            </a:stretch>
          </p:blipFill>
          <p:spPr>
            <a:xfrm rot="621166">
              <a:off x="2971800" y="609600"/>
              <a:ext cx="1041400" cy="1041400"/>
            </a:xfrm>
            <a:prstGeom prst="rect">
              <a:avLst/>
            </a:prstGeom>
            <a:ln w="15875">
              <a:solidFill>
                <a:schemeClr val="tx1"/>
              </a:solidFill>
            </a:ln>
          </p:spPr>
        </p:pic>
        <p:pic>
          <p:nvPicPr>
            <p:cNvPr id="36" name="Picture 35" descr="mmut_infinity9_5_duo_blu_09.jpg"/>
            <p:cNvPicPr>
              <a:picLocks noChangeAspect="1"/>
            </p:cNvPicPr>
            <p:nvPr/>
          </p:nvPicPr>
          <p:blipFill>
            <a:blip r:embed="rId10" cstate="print"/>
            <a:stretch>
              <a:fillRect/>
            </a:stretch>
          </p:blipFill>
          <p:spPr>
            <a:xfrm rot="21075001">
              <a:off x="990600" y="609600"/>
              <a:ext cx="1371600" cy="1371600"/>
            </a:xfrm>
            <a:prstGeom prst="rect">
              <a:avLst/>
            </a:prstGeom>
            <a:ln w="15875">
              <a:solidFill>
                <a:schemeClr val="tx1"/>
              </a:solidFill>
            </a:ln>
          </p:spPr>
        </p:pic>
      </p:grpSp>
      <p:pic>
        <p:nvPicPr>
          <p:cNvPr id="5" name="Picture 2"/>
          <p:cNvPicPr>
            <a:picLocks noChangeAspect="1" noChangeArrowheads="1"/>
          </p:cNvPicPr>
          <p:nvPr/>
        </p:nvPicPr>
        <p:blipFill>
          <a:blip r:embed="rId11" cstate="print"/>
          <a:srcRect/>
          <a:stretch>
            <a:fillRect/>
          </a:stretch>
        </p:blipFill>
        <p:spPr bwMode="auto">
          <a:xfrm flipH="1">
            <a:off x="838200" y="3352800"/>
            <a:ext cx="1729411" cy="2625725"/>
          </a:xfrm>
          <a:prstGeom prst="rect">
            <a:avLst/>
          </a:prstGeom>
          <a:noFill/>
          <a:ln w="50800">
            <a:solidFill>
              <a:schemeClr val="tx1"/>
            </a:solidFill>
            <a:miter lim="800000"/>
            <a:headEnd/>
            <a:tailEnd/>
          </a:ln>
        </p:spPr>
      </p:pic>
      <p:pic>
        <p:nvPicPr>
          <p:cNvPr id="2053" name="Picture 5" descr="http://www.rockclimbing.com/images/photos/assets/6/73696-largest_62784.jpg"/>
          <p:cNvPicPr>
            <a:picLocks noChangeAspect="1" noChangeArrowheads="1"/>
          </p:cNvPicPr>
          <p:nvPr/>
        </p:nvPicPr>
        <p:blipFill>
          <a:blip r:embed="rId12" cstate="print"/>
          <a:srcRect/>
          <a:stretch>
            <a:fillRect/>
          </a:stretch>
        </p:blipFill>
        <p:spPr bwMode="auto">
          <a:xfrm>
            <a:off x="6553200" y="3276600"/>
            <a:ext cx="1600199" cy="2718956"/>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C678680-AC1B-49AB-B54D-C0A7B19FF811}" type="slidenum">
              <a:rPr lang="en-US" smtClean="0"/>
              <a:pPr/>
              <a:t>25</a:t>
            </a:fld>
            <a:endParaRPr lang="en-US"/>
          </a:p>
        </p:txBody>
      </p:sp>
      <p:pic>
        <p:nvPicPr>
          <p:cNvPr id="186372" name="Picture 4" descr="http://ecx.images-amazon.com/images/I/51DCN2NXX0L._SL500_AA300_.jpg"/>
          <p:cNvPicPr>
            <a:picLocks noChangeAspect="1" noChangeArrowheads="1"/>
          </p:cNvPicPr>
          <p:nvPr/>
        </p:nvPicPr>
        <p:blipFill>
          <a:blip r:embed="rId3" cstate="print"/>
          <a:srcRect/>
          <a:stretch>
            <a:fillRect/>
          </a:stretch>
        </p:blipFill>
        <p:spPr bwMode="auto">
          <a:xfrm rot="20452801">
            <a:off x="4673807" y="1095633"/>
            <a:ext cx="3023919" cy="3023920"/>
          </a:xfrm>
          <a:prstGeom prst="rect">
            <a:avLst/>
          </a:prstGeom>
          <a:noFill/>
        </p:spPr>
      </p:pic>
      <p:pic>
        <p:nvPicPr>
          <p:cNvPr id="186370" name="Picture 2" descr="http://www.isbnlib.com/cover/1412958989/L"/>
          <p:cNvPicPr>
            <a:picLocks noChangeAspect="1" noChangeArrowheads="1"/>
          </p:cNvPicPr>
          <p:nvPr/>
        </p:nvPicPr>
        <p:blipFill>
          <a:blip r:embed="rId4" cstate="print"/>
          <a:srcRect/>
          <a:stretch>
            <a:fillRect/>
          </a:stretch>
        </p:blipFill>
        <p:spPr bwMode="auto">
          <a:xfrm rot="1391312">
            <a:off x="6769277" y="991160"/>
            <a:ext cx="1847951" cy="2637764"/>
          </a:xfrm>
          <a:prstGeom prst="rect">
            <a:avLst/>
          </a:prstGeom>
          <a:noFill/>
        </p:spPr>
      </p:pic>
      <p:pic>
        <p:nvPicPr>
          <p:cNvPr id="186374" name="Picture 6" descr="http://www.curriculumsystems.com/sites/default/files/imagecache/product_full/51PHGN9M2RL._SS500_.jpg"/>
          <p:cNvPicPr>
            <a:picLocks noChangeAspect="1" noChangeArrowheads="1"/>
          </p:cNvPicPr>
          <p:nvPr/>
        </p:nvPicPr>
        <p:blipFill>
          <a:blip r:embed="rId5" cstate="print"/>
          <a:srcRect/>
          <a:stretch>
            <a:fillRect/>
          </a:stretch>
        </p:blipFill>
        <p:spPr bwMode="auto">
          <a:xfrm rot="20474183">
            <a:off x="4903243" y="3187804"/>
            <a:ext cx="1685696" cy="2617992"/>
          </a:xfrm>
          <a:prstGeom prst="rect">
            <a:avLst/>
          </a:prstGeom>
          <a:noFill/>
          <a:ln w="19050">
            <a:solidFill>
              <a:schemeClr val="tx2"/>
            </a:solidFill>
          </a:ln>
        </p:spPr>
      </p:pic>
      <p:grpSp>
        <p:nvGrpSpPr>
          <p:cNvPr id="6" name="Group 19"/>
          <p:cNvGrpSpPr/>
          <p:nvPr/>
        </p:nvGrpSpPr>
        <p:grpSpPr>
          <a:xfrm>
            <a:off x="685800" y="990600"/>
            <a:ext cx="3276600" cy="4429728"/>
            <a:chOff x="457200" y="228600"/>
            <a:chExt cx="4038600" cy="5877527"/>
          </a:xfrm>
        </p:grpSpPr>
        <p:pic>
          <p:nvPicPr>
            <p:cNvPr id="7" name="Picture 6" descr="Adirondacks-117AcreTopo_000BevWeb.jpg"/>
            <p:cNvPicPr>
              <a:picLocks noChangeAspect="1"/>
            </p:cNvPicPr>
            <p:nvPr/>
          </p:nvPicPr>
          <p:blipFill>
            <a:blip r:embed="rId6" cstate="print"/>
            <a:stretch>
              <a:fillRect/>
            </a:stretch>
          </p:blipFill>
          <p:spPr>
            <a:xfrm>
              <a:off x="457200" y="228600"/>
              <a:ext cx="4038600" cy="5877527"/>
            </a:xfrm>
            <a:prstGeom prst="rect">
              <a:avLst/>
            </a:prstGeom>
            <a:ln w="25400">
              <a:solidFill>
                <a:schemeClr val="tx1"/>
              </a:solidFill>
            </a:ln>
          </p:spPr>
        </p:pic>
        <p:pic>
          <p:nvPicPr>
            <p:cNvPr id="8" name="Picture 7" descr="harness_mens.jpg"/>
            <p:cNvPicPr>
              <a:picLocks noChangeAspect="1"/>
            </p:cNvPicPr>
            <p:nvPr/>
          </p:nvPicPr>
          <p:blipFill>
            <a:blip r:embed="rId7" cstate="print"/>
            <a:stretch>
              <a:fillRect/>
            </a:stretch>
          </p:blipFill>
          <p:spPr>
            <a:xfrm rot="805313">
              <a:off x="2819400" y="2209800"/>
              <a:ext cx="1333500" cy="1333500"/>
            </a:xfrm>
            <a:prstGeom prst="rect">
              <a:avLst/>
            </a:prstGeom>
            <a:ln w="15875">
              <a:solidFill>
                <a:schemeClr val="tx1"/>
              </a:solidFill>
            </a:ln>
          </p:spPr>
        </p:pic>
        <p:pic>
          <p:nvPicPr>
            <p:cNvPr id="9" name="Picture 8" descr="helmet_adult.jpg"/>
            <p:cNvPicPr>
              <a:picLocks noChangeAspect="1"/>
            </p:cNvPicPr>
            <p:nvPr/>
          </p:nvPicPr>
          <p:blipFill>
            <a:blip r:embed="rId8" cstate="print"/>
            <a:stretch>
              <a:fillRect/>
            </a:stretch>
          </p:blipFill>
          <p:spPr>
            <a:xfrm rot="20592650">
              <a:off x="914400" y="3962400"/>
              <a:ext cx="1600200" cy="1600200"/>
            </a:xfrm>
            <a:prstGeom prst="rect">
              <a:avLst/>
            </a:prstGeom>
            <a:ln w="15875">
              <a:solidFill>
                <a:schemeClr val="tx1"/>
              </a:solidFill>
            </a:ln>
          </p:spPr>
        </p:pic>
        <p:pic>
          <p:nvPicPr>
            <p:cNvPr id="10" name="Picture 9" descr="ice_axes.jpg"/>
            <p:cNvPicPr>
              <a:picLocks noChangeAspect="1"/>
            </p:cNvPicPr>
            <p:nvPr/>
          </p:nvPicPr>
          <p:blipFill>
            <a:blip r:embed="rId9" cstate="print"/>
            <a:stretch>
              <a:fillRect/>
            </a:stretch>
          </p:blipFill>
          <p:spPr>
            <a:xfrm rot="20759391">
              <a:off x="3352800" y="4572000"/>
              <a:ext cx="914400" cy="914400"/>
            </a:xfrm>
            <a:prstGeom prst="rect">
              <a:avLst/>
            </a:prstGeom>
            <a:ln w="15875">
              <a:solidFill>
                <a:schemeClr val="tx1"/>
              </a:solidFill>
            </a:ln>
          </p:spPr>
        </p:pic>
        <p:pic>
          <p:nvPicPr>
            <p:cNvPr id="11" name="Picture 10" descr="mens_shoes.jpg"/>
            <p:cNvPicPr>
              <a:picLocks noChangeAspect="1"/>
            </p:cNvPicPr>
            <p:nvPr/>
          </p:nvPicPr>
          <p:blipFill>
            <a:blip r:embed="rId10" cstate="print"/>
            <a:stretch>
              <a:fillRect/>
            </a:stretch>
          </p:blipFill>
          <p:spPr>
            <a:xfrm>
              <a:off x="762000" y="2514600"/>
              <a:ext cx="952500" cy="952500"/>
            </a:xfrm>
            <a:prstGeom prst="rect">
              <a:avLst/>
            </a:prstGeom>
            <a:ln w="15875">
              <a:solidFill>
                <a:schemeClr val="tx1"/>
              </a:solidFill>
            </a:ln>
          </p:spPr>
        </p:pic>
        <p:pic>
          <p:nvPicPr>
            <p:cNvPr id="12" name="Picture 11" descr="protection_quickdraw.jpg"/>
            <p:cNvPicPr>
              <a:picLocks noChangeAspect="1"/>
            </p:cNvPicPr>
            <p:nvPr/>
          </p:nvPicPr>
          <p:blipFill>
            <a:blip r:embed="rId11" cstate="print"/>
            <a:stretch>
              <a:fillRect/>
            </a:stretch>
          </p:blipFill>
          <p:spPr>
            <a:xfrm rot="621166">
              <a:off x="2971800" y="609600"/>
              <a:ext cx="1041400" cy="1041400"/>
            </a:xfrm>
            <a:prstGeom prst="rect">
              <a:avLst/>
            </a:prstGeom>
            <a:ln w="15875">
              <a:solidFill>
                <a:schemeClr val="tx1"/>
              </a:solidFill>
            </a:ln>
          </p:spPr>
        </p:pic>
        <p:pic>
          <p:nvPicPr>
            <p:cNvPr id="13" name="Picture 12" descr="mmut_infinity9_5_duo_blu_09.jpg"/>
            <p:cNvPicPr>
              <a:picLocks noChangeAspect="1"/>
            </p:cNvPicPr>
            <p:nvPr/>
          </p:nvPicPr>
          <p:blipFill>
            <a:blip r:embed="rId12" cstate="print"/>
            <a:stretch>
              <a:fillRect/>
            </a:stretch>
          </p:blipFill>
          <p:spPr>
            <a:xfrm rot="21075001">
              <a:off x="990600" y="609600"/>
              <a:ext cx="1371600" cy="1371600"/>
            </a:xfrm>
            <a:prstGeom prst="rect">
              <a:avLst/>
            </a:prstGeom>
            <a:ln w="15875">
              <a:solidFill>
                <a:schemeClr val="tx1"/>
              </a:solidFill>
            </a:ln>
          </p:spPr>
        </p:pic>
      </p:grpSp>
      <p:pic>
        <p:nvPicPr>
          <p:cNvPr id="186378" name="Picture 10" descr="http://www.solution-tree.com/Public/viewimage.aspx?MainImage=true&amp;ProductCode=BKP004"/>
          <p:cNvPicPr>
            <a:picLocks noChangeAspect="1" noChangeArrowheads="1"/>
          </p:cNvPicPr>
          <p:nvPr/>
        </p:nvPicPr>
        <p:blipFill>
          <a:blip r:embed="rId13" cstate="print"/>
          <a:srcRect/>
          <a:stretch>
            <a:fillRect/>
          </a:stretch>
        </p:blipFill>
        <p:spPr bwMode="auto">
          <a:xfrm rot="21252392">
            <a:off x="5919336" y="2456413"/>
            <a:ext cx="2000250" cy="2640013"/>
          </a:xfrm>
          <a:prstGeom prst="rect">
            <a:avLst/>
          </a:prstGeom>
          <a:noFill/>
        </p:spPr>
      </p:pic>
      <p:pic>
        <p:nvPicPr>
          <p:cNvPr id="186376" name="Picture 8" descr="http://img2.imagesbn.com/images/14510000/14510956.JPG"/>
          <p:cNvPicPr>
            <a:picLocks noChangeAspect="1" noChangeArrowheads="1"/>
          </p:cNvPicPr>
          <p:nvPr/>
        </p:nvPicPr>
        <p:blipFill>
          <a:blip r:embed="rId14" cstate="print"/>
          <a:srcRect/>
          <a:stretch>
            <a:fillRect/>
          </a:stretch>
        </p:blipFill>
        <p:spPr bwMode="auto">
          <a:xfrm rot="1013975">
            <a:off x="7260160" y="3771330"/>
            <a:ext cx="1616075" cy="2082318"/>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228600"/>
            <a:ext cx="7772400" cy="1470025"/>
          </a:xfrm>
        </p:spPr>
        <p:txBody>
          <a:bodyPr/>
          <a:lstStyle/>
          <a:p>
            <a:r>
              <a:rPr lang="en-US" b="1" dirty="0" smtClean="0"/>
              <a:t>Components of Local Curricula</a:t>
            </a:r>
            <a:endParaRPr lang="en-US" b="1" dirty="0"/>
          </a:p>
        </p:txBody>
      </p:sp>
      <p:sp>
        <p:nvSpPr>
          <p:cNvPr id="3" name="Slide Number Placeholder 2"/>
          <p:cNvSpPr>
            <a:spLocks noGrp="1"/>
          </p:cNvSpPr>
          <p:nvPr>
            <p:ph type="sldNum" sz="quarter" idx="12"/>
          </p:nvPr>
        </p:nvSpPr>
        <p:spPr/>
        <p:txBody>
          <a:bodyPr/>
          <a:lstStyle/>
          <a:p>
            <a:fld id="{CC678680-AC1B-49AB-B54D-C0A7B19FF811}" type="slidenum">
              <a:rPr lang="en-US" smtClean="0"/>
              <a:pPr/>
              <a:t>26</a:t>
            </a:fld>
            <a:endParaRPr lang="en-US"/>
          </a:p>
        </p:txBody>
      </p:sp>
      <p:sp>
        <p:nvSpPr>
          <p:cNvPr id="6" name="TextBox 5"/>
          <p:cNvSpPr txBox="1"/>
          <p:nvPr/>
        </p:nvSpPr>
        <p:spPr>
          <a:xfrm>
            <a:off x="1066800" y="2057400"/>
            <a:ext cx="5855920" cy="2677656"/>
          </a:xfrm>
          <a:prstGeom prst="rect">
            <a:avLst/>
          </a:prstGeom>
          <a:noFill/>
        </p:spPr>
        <p:txBody>
          <a:bodyPr wrap="square" rtlCol="0">
            <a:spAutoFit/>
          </a:bodyPr>
          <a:lstStyle/>
          <a:p>
            <a:pPr>
              <a:buFont typeface="Arial" pitchFamily="34" charset="0"/>
              <a:buChar char="•"/>
            </a:pPr>
            <a:r>
              <a:rPr lang="en-US" sz="2800" dirty="0" smtClean="0"/>
              <a:t> Learning Targets</a:t>
            </a:r>
          </a:p>
          <a:p>
            <a:pPr>
              <a:buFont typeface="Arial" pitchFamily="34" charset="0"/>
              <a:buChar char="•"/>
            </a:pPr>
            <a:r>
              <a:rPr lang="en-US" sz="2800" dirty="0" smtClean="0"/>
              <a:t> Instructional Sequence</a:t>
            </a:r>
          </a:p>
          <a:p>
            <a:pPr>
              <a:buFont typeface="Arial" pitchFamily="34" charset="0"/>
              <a:buChar char="•"/>
            </a:pPr>
            <a:r>
              <a:rPr lang="en-US" sz="2800" dirty="0" smtClean="0"/>
              <a:t> Recommended Delivery Practices</a:t>
            </a:r>
          </a:p>
          <a:p>
            <a:pPr>
              <a:buFont typeface="Arial" pitchFamily="34" charset="0"/>
              <a:buChar char="•"/>
            </a:pPr>
            <a:r>
              <a:rPr lang="en-US" sz="2800" dirty="0" smtClean="0"/>
              <a:t> Assessment Guidance</a:t>
            </a:r>
          </a:p>
          <a:p>
            <a:pPr>
              <a:buFont typeface="Arial" pitchFamily="34" charset="0"/>
              <a:buChar char="•"/>
            </a:pPr>
            <a:r>
              <a:rPr lang="en-US" sz="2800" dirty="0" smtClean="0"/>
              <a:t> Professional Development</a:t>
            </a:r>
          </a:p>
          <a:p>
            <a:pPr>
              <a:buFont typeface="Arial" pitchFamily="34" charset="0"/>
              <a:buChar char="•"/>
            </a:pPr>
            <a:r>
              <a:rPr lang="en-US" sz="2800" dirty="0" smtClean="0"/>
              <a:t> Policies &amp; Regulations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t2.gstatic.com/images?q=tbn:ANd9GcT1yAOKyvne457whsG-9z4HnGZMjsPdA5tXSeQY-gmqR7Yf1yciaA"/>
          <p:cNvPicPr>
            <a:picLocks noChangeAspect="1" noChangeArrowheads="1"/>
          </p:cNvPicPr>
          <p:nvPr/>
        </p:nvPicPr>
        <p:blipFill>
          <a:blip r:embed="rId3" cstate="print"/>
          <a:srcRect/>
          <a:stretch>
            <a:fillRect/>
          </a:stretch>
        </p:blipFill>
        <p:spPr bwMode="auto">
          <a:xfrm flipH="1">
            <a:off x="1981200" y="1828800"/>
            <a:ext cx="1285875" cy="1297408"/>
          </a:xfrm>
          <a:prstGeom prst="rect">
            <a:avLst/>
          </a:prstGeom>
          <a:noFill/>
        </p:spPr>
      </p:pic>
      <p:sp>
        <p:nvSpPr>
          <p:cNvPr id="6" name="Right Arrow 5"/>
          <p:cNvSpPr/>
          <p:nvPr/>
        </p:nvSpPr>
        <p:spPr>
          <a:xfrm>
            <a:off x="533400" y="2514600"/>
            <a:ext cx="8153400" cy="836192"/>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609600" y="3429000"/>
            <a:ext cx="2514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3352800" y="3429000"/>
            <a:ext cx="25146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096000" y="3429000"/>
            <a:ext cx="2362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09600" y="358775"/>
            <a:ext cx="7772400" cy="1470025"/>
          </a:xfrm>
        </p:spPr>
        <p:txBody>
          <a:bodyPr>
            <a:normAutofit/>
          </a:bodyPr>
          <a:lstStyle/>
          <a:p>
            <a:r>
              <a:rPr lang="en-US" sz="8000" b="1" dirty="0" smtClean="0"/>
              <a:t>Curriculum</a:t>
            </a:r>
            <a:endParaRPr lang="en-US" sz="8000" b="1" dirty="0"/>
          </a:p>
        </p:txBody>
      </p:sp>
      <p:sp>
        <p:nvSpPr>
          <p:cNvPr id="3" name="Slide Number Placeholder 2"/>
          <p:cNvSpPr>
            <a:spLocks noGrp="1"/>
          </p:cNvSpPr>
          <p:nvPr>
            <p:ph type="sldNum" sz="quarter" idx="12"/>
          </p:nvPr>
        </p:nvSpPr>
        <p:spPr/>
        <p:txBody>
          <a:bodyPr/>
          <a:lstStyle/>
          <a:p>
            <a:fld id="{CC678680-AC1B-49AB-B54D-C0A7B19FF811}" type="slidenum">
              <a:rPr lang="en-US" smtClean="0"/>
              <a:pPr/>
              <a:t>27</a:t>
            </a:fld>
            <a:endParaRPr lang="en-US"/>
          </a:p>
        </p:txBody>
      </p:sp>
      <p:sp>
        <p:nvSpPr>
          <p:cNvPr id="4" name="TextBox 3"/>
          <p:cNvSpPr txBox="1"/>
          <p:nvPr/>
        </p:nvSpPr>
        <p:spPr>
          <a:xfrm>
            <a:off x="609599" y="2736727"/>
            <a:ext cx="7620001" cy="400110"/>
          </a:xfrm>
          <a:prstGeom prst="rect">
            <a:avLst/>
          </a:prstGeom>
          <a:noFill/>
        </p:spPr>
        <p:txBody>
          <a:bodyPr wrap="square" rtlCol="0">
            <a:spAutoFit/>
          </a:bodyPr>
          <a:lstStyle/>
          <a:p>
            <a:pPr algn="ctr"/>
            <a:r>
              <a:rPr lang="en-US" sz="2000" b="1" dirty="0" smtClean="0">
                <a:solidFill>
                  <a:schemeClr val="bg1"/>
                </a:solidFill>
              </a:rPr>
              <a:t>Standards                                                   Student Achievement</a:t>
            </a:r>
            <a:endParaRPr lang="en-US" sz="2000" b="1" dirty="0">
              <a:solidFill>
                <a:schemeClr val="bg1"/>
              </a:solidFill>
            </a:endParaRPr>
          </a:p>
        </p:txBody>
      </p:sp>
      <p:sp>
        <p:nvSpPr>
          <p:cNvPr id="11" name="TextBox 10"/>
          <p:cNvSpPr txBox="1"/>
          <p:nvPr/>
        </p:nvSpPr>
        <p:spPr>
          <a:xfrm>
            <a:off x="1030061" y="3505200"/>
            <a:ext cx="1810111" cy="461665"/>
          </a:xfrm>
          <a:prstGeom prst="rect">
            <a:avLst/>
          </a:prstGeom>
          <a:noFill/>
        </p:spPr>
        <p:txBody>
          <a:bodyPr wrap="none" rtlCol="0">
            <a:spAutoFit/>
          </a:bodyPr>
          <a:lstStyle/>
          <a:p>
            <a:r>
              <a:rPr lang="en-US" b="1" dirty="0" smtClean="0"/>
              <a:t>State Level</a:t>
            </a:r>
            <a:endParaRPr lang="en-US" b="1" dirty="0"/>
          </a:p>
        </p:txBody>
      </p:sp>
      <p:sp>
        <p:nvSpPr>
          <p:cNvPr id="12" name="TextBox 11"/>
          <p:cNvSpPr txBox="1"/>
          <p:nvPr/>
        </p:nvSpPr>
        <p:spPr>
          <a:xfrm>
            <a:off x="3734913" y="3505200"/>
            <a:ext cx="1859805" cy="461665"/>
          </a:xfrm>
          <a:prstGeom prst="rect">
            <a:avLst/>
          </a:prstGeom>
          <a:noFill/>
        </p:spPr>
        <p:txBody>
          <a:bodyPr wrap="none" rtlCol="0">
            <a:spAutoFit/>
          </a:bodyPr>
          <a:lstStyle/>
          <a:p>
            <a:pPr algn="ctr"/>
            <a:r>
              <a:rPr lang="en-US" b="1" dirty="0" smtClean="0"/>
              <a:t>Local Level</a:t>
            </a:r>
            <a:endParaRPr lang="en-US" b="1" dirty="0"/>
          </a:p>
        </p:txBody>
      </p:sp>
      <p:sp>
        <p:nvSpPr>
          <p:cNvPr id="13" name="TextBox 12"/>
          <p:cNvSpPr txBox="1"/>
          <p:nvPr/>
        </p:nvSpPr>
        <p:spPr>
          <a:xfrm>
            <a:off x="6248400" y="3505200"/>
            <a:ext cx="2081019" cy="461665"/>
          </a:xfrm>
          <a:prstGeom prst="rect">
            <a:avLst/>
          </a:prstGeom>
          <a:noFill/>
        </p:spPr>
        <p:txBody>
          <a:bodyPr wrap="none" rtlCol="0">
            <a:spAutoFit/>
          </a:bodyPr>
          <a:lstStyle/>
          <a:p>
            <a:pPr algn="ctr"/>
            <a:r>
              <a:rPr lang="en-US" b="1" dirty="0" smtClean="0"/>
              <a:t>School Level</a:t>
            </a:r>
            <a:endParaRPr lang="en-US" b="1" dirty="0"/>
          </a:p>
        </p:txBody>
      </p:sp>
      <p:sp>
        <p:nvSpPr>
          <p:cNvPr id="23" name="Bent-Up Arrow 22"/>
          <p:cNvSpPr/>
          <p:nvPr/>
        </p:nvSpPr>
        <p:spPr>
          <a:xfrm rot="10800000">
            <a:off x="609600" y="1097279"/>
            <a:ext cx="1155192" cy="111252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Bent-Up Arrow 23"/>
          <p:cNvSpPr/>
          <p:nvPr/>
        </p:nvSpPr>
        <p:spPr>
          <a:xfrm rot="10800000" flipH="1">
            <a:off x="7098792" y="1066800"/>
            <a:ext cx="1054608" cy="111252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609600" y="4722392"/>
            <a:ext cx="2514600" cy="9164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3352800" y="4722392"/>
            <a:ext cx="2514600" cy="9164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6096000" y="4722392"/>
            <a:ext cx="2362200" cy="9164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1295138" y="4144971"/>
            <a:ext cx="1143262" cy="461665"/>
          </a:xfrm>
          <a:prstGeom prst="rect">
            <a:avLst/>
          </a:prstGeom>
          <a:noFill/>
        </p:spPr>
        <p:txBody>
          <a:bodyPr wrap="none" rtlCol="0">
            <a:spAutoFit/>
          </a:bodyPr>
          <a:lstStyle/>
          <a:p>
            <a:r>
              <a:rPr lang="en-US" b="1" dirty="0" smtClean="0"/>
              <a:t>NCDPI</a:t>
            </a:r>
            <a:endParaRPr lang="en-US" b="1" dirty="0"/>
          </a:p>
        </p:txBody>
      </p:sp>
      <p:sp>
        <p:nvSpPr>
          <p:cNvPr id="32" name="TextBox 31"/>
          <p:cNvSpPr txBox="1"/>
          <p:nvPr/>
        </p:nvSpPr>
        <p:spPr>
          <a:xfrm>
            <a:off x="4002428" y="4110335"/>
            <a:ext cx="1245855" cy="461665"/>
          </a:xfrm>
          <a:prstGeom prst="rect">
            <a:avLst/>
          </a:prstGeom>
          <a:noFill/>
        </p:spPr>
        <p:txBody>
          <a:bodyPr wrap="none" rtlCol="0">
            <a:spAutoFit/>
          </a:bodyPr>
          <a:lstStyle/>
          <a:p>
            <a:pPr algn="ctr"/>
            <a:r>
              <a:rPr lang="en-US" b="1" dirty="0" smtClean="0"/>
              <a:t>District</a:t>
            </a:r>
            <a:endParaRPr lang="en-US" b="1" dirty="0"/>
          </a:p>
        </p:txBody>
      </p:sp>
      <p:sp>
        <p:nvSpPr>
          <p:cNvPr id="34" name="Right Arrow 33"/>
          <p:cNvSpPr/>
          <p:nvPr/>
        </p:nvSpPr>
        <p:spPr>
          <a:xfrm>
            <a:off x="706582" y="4911436"/>
            <a:ext cx="7620000" cy="533400"/>
          </a:xfrm>
          <a:prstGeom prst="rightArrow">
            <a:avLst/>
          </a:prstGeom>
          <a:gradFill flip="none" rotWithShape="1">
            <a:gsLst>
              <a:gs pos="0">
                <a:schemeClr val="accent1">
                  <a:tint val="66000"/>
                  <a:satMod val="160000"/>
                  <a:alpha val="31000"/>
                </a:schemeClr>
              </a:gs>
              <a:gs pos="0">
                <a:schemeClr val="accent1">
                  <a:tint val="66000"/>
                  <a:satMod val="160000"/>
                </a:schemeClr>
              </a:gs>
              <a:gs pos="50000">
                <a:schemeClr val="accent1">
                  <a:tint val="44500"/>
                  <a:satMod val="160000"/>
                </a:schemeClr>
              </a:gs>
              <a:gs pos="100000">
                <a:schemeClr val="accent1">
                  <a:tint val="23500"/>
                  <a:satMod val="160000"/>
                </a:schemeClr>
              </a:gs>
            </a:gsLst>
            <a:path path="shap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6492060" y="4110335"/>
            <a:ext cx="1514775" cy="461665"/>
          </a:xfrm>
          <a:prstGeom prst="rect">
            <a:avLst/>
          </a:prstGeom>
          <a:noFill/>
        </p:spPr>
        <p:txBody>
          <a:bodyPr wrap="none" rtlCol="0">
            <a:spAutoFit/>
          </a:bodyPr>
          <a:lstStyle/>
          <a:p>
            <a:pPr algn="ctr"/>
            <a:r>
              <a:rPr lang="en-US" b="1" dirty="0" smtClean="0"/>
              <a:t>Teachers</a:t>
            </a:r>
            <a:endParaRPr lang="en-US" b="1" dirty="0"/>
          </a:p>
        </p:txBody>
      </p:sp>
      <p:sp>
        <p:nvSpPr>
          <p:cNvPr id="30" name="TextBox 29"/>
          <p:cNvSpPr txBox="1"/>
          <p:nvPr/>
        </p:nvSpPr>
        <p:spPr>
          <a:xfrm>
            <a:off x="6533072" y="4771945"/>
            <a:ext cx="1391728" cy="830997"/>
          </a:xfrm>
          <a:prstGeom prst="rect">
            <a:avLst/>
          </a:prstGeom>
          <a:noFill/>
        </p:spPr>
        <p:txBody>
          <a:bodyPr wrap="none" rtlCol="0">
            <a:spAutoFit/>
          </a:bodyPr>
          <a:lstStyle/>
          <a:p>
            <a:pPr algn="ctr"/>
            <a:r>
              <a:rPr lang="en-US" sz="1600" b="1" dirty="0" smtClean="0"/>
              <a:t>Instruction</a:t>
            </a:r>
          </a:p>
          <a:p>
            <a:pPr algn="ctr"/>
            <a:r>
              <a:rPr lang="en-US" sz="1600" b="1" dirty="0" smtClean="0"/>
              <a:t>&amp; </a:t>
            </a:r>
          </a:p>
          <a:p>
            <a:pPr algn="ctr"/>
            <a:r>
              <a:rPr lang="en-US" sz="1600" b="1" dirty="0" smtClean="0"/>
              <a:t>Assessment</a:t>
            </a:r>
            <a:endParaRPr lang="en-US" sz="1600" b="1" dirty="0"/>
          </a:p>
        </p:txBody>
      </p:sp>
      <p:sp>
        <p:nvSpPr>
          <p:cNvPr id="28" name="TextBox 27"/>
          <p:cNvSpPr txBox="1"/>
          <p:nvPr/>
        </p:nvSpPr>
        <p:spPr>
          <a:xfrm>
            <a:off x="826661" y="4760258"/>
            <a:ext cx="2145139" cy="830997"/>
          </a:xfrm>
          <a:prstGeom prst="rect">
            <a:avLst/>
          </a:prstGeom>
          <a:noFill/>
        </p:spPr>
        <p:txBody>
          <a:bodyPr wrap="none" rtlCol="0">
            <a:spAutoFit/>
          </a:bodyPr>
          <a:lstStyle/>
          <a:p>
            <a:pPr algn="ctr"/>
            <a:r>
              <a:rPr lang="en-US" sz="1600" b="1" dirty="0" smtClean="0"/>
              <a:t>Common Core</a:t>
            </a:r>
          </a:p>
          <a:p>
            <a:pPr algn="ctr"/>
            <a:r>
              <a:rPr lang="en-US" sz="1600" b="1" dirty="0" smtClean="0"/>
              <a:t>&amp;</a:t>
            </a:r>
          </a:p>
          <a:p>
            <a:pPr algn="ctr"/>
            <a:r>
              <a:rPr lang="en-US" sz="1600" b="1" dirty="0" smtClean="0"/>
              <a:t>Essential Standards</a:t>
            </a:r>
            <a:endParaRPr lang="en-US" sz="1600" b="1" dirty="0"/>
          </a:p>
        </p:txBody>
      </p:sp>
      <p:sp>
        <p:nvSpPr>
          <p:cNvPr id="29" name="TextBox 28"/>
          <p:cNvSpPr txBox="1"/>
          <p:nvPr/>
        </p:nvSpPr>
        <p:spPr>
          <a:xfrm>
            <a:off x="3616514" y="4970948"/>
            <a:ext cx="2050561" cy="400110"/>
          </a:xfrm>
          <a:prstGeom prst="rect">
            <a:avLst/>
          </a:prstGeom>
          <a:noFill/>
        </p:spPr>
        <p:txBody>
          <a:bodyPr wrap="none" rtlCol="0">
            <a:spAutoFit/>
          </a:bodyPr>
          <a:lstStyle/>
          <a:p>
            <a:pPr algn="ctr"/>
            <a:r>
              <a:rPr lang="en-US" sz="2000" b="1" dirty="0" smtClean="0"/>
              <a:t>Local Curricula</a:t>
            </a:r>
            <a:endParaRPr 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457200" y="457200"/>
            <a:ext cx="8229600" cy="1143000"/>
          </a:xfrm>
        </p:spPr>
        <p:txBody>
          <a:bodyPr>
            <a:normAutofit/>
          </a:bodyPr>
          <a:lstStyle/>
          <a:p>
            <a:r>
              <a:rPr lang="en-US" sz="5400" dirty="0" smtClean="0">
                <a:solidFill>
                  <a:srgbClr val="0066FF"/>
                </a:solidFill>
              </a:rPr>
              <a:t>Importance of Alignment</a:t>
            </a:r>
            <a:r>
              <a:rPr lang="en-US" sz="5400" dirty="0" smtClean="0"/>
              <a:t> </a:t>
            </a:r>
          </a:p>
        </p:txBody>
      </p:sp>
      <p:sp>
        <p:nvSpPr>
          <p:cNvPr id="54275" name="Rectangle 3"/>
          <p:cNvSpPr>
            <a:spLocks noGrp="1" noChangeArrowheads="1"/>
          </p:cNvSpPr>
          <p:nvPr>
            <p:ph type="body" idx="1"/>
          </p:nvPr>
        </p:nvSpPr>
        <p:spPr>
          <a:xfrm>
            <a:off x="457200" y="2133600"/>
            <a:ext cx="8229600" cy="2819400"/>
          </a:xfrm>
        </p:spPr>
        <p:txBody>
          <a:bodyPr>
            <a:normAutofit/>
          </a:bodyPr>
          <a:lstStyle/>
          <a:p>
            <a:r>
              <a:rPr lang="en-US" dirty="0" smtClean="0">
                <a:latin typeface="+mj-lt"/>
              </a:rPr>
              <a:t>Alignment is an even stronger predictor of student achievement on standardized tests than are socioeconomic status, gender, race, and teacher effect. </a:t>
            </a:r>
          </a:p>
          <a:p>
            <a:pPr>
              <a:buFontTx/>
              <a:buNone/>
            </a:pPr>
            <a:r>
              <a:rPr lang="en-US" sz="2400" dirty="0" smtClean="0">
                <a:latin typeface="+mj-lt"/>
              </a:rPr>
              <a:t>      </a:t>
            </a:r>
            <a:r>
              <a:rPr lang="en-US" sz="2000" dirty="0" smtClean="0">
                <a:solidFill>
                  <a:schemeClr val="bg2">
                    <a:lumMod val="50000"/>
                  </a:schemeClr>
                </a:solidFill>
                <a:latin typeface="+mj-lt"/>
              </a:rPr>
              <a:t>(Elmore &amp; Rothman, 1999: Mitchell, 1998; Wishnick,1989)</a:t>
            </a:r>
            <a:r>
              <a:rPr lang="en-US" dirty="0" smtClean="0">
                <a:solidFill>
                  <a:schemeClr val="bg2">
                    <a:lumMod val="50000"/>
                  </a:schemeClr>
                </a:solidFill>
                <a:latin typeface="+mj-lt"/>
              </a:rPr>
              <a:t> </a:t>
            </a:r>
          </a:p>
          <a:p>
            <a:pPr lvl="1"/>
            <a:endParaRPr lang="en-US" dirty="0" smtClean="0">
              <a:latin typeface="Comic Sans MS" pitchFamily="66" charset="0"/>
            </a:endParaRPr>
          </a:p>
        </p:txBody>
      </p:sp>
    </p:spTree>
    <p:custDataLst>
      <p:tags r:id="rId1"/>
    </p:custData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C678680-AC1B-49AB-B54D-C0A7B19FF811}" type="slidenum">
              <a:rPr lang="en-US" smtClean="0"/>
              <a:pPr/>
              <a:t>29</a:t>
            </a:fld>
            <a:endParaRPr lang="en-US"/>
          </a:p>
        </p:txBody>
      </p:sp>
      <p:sp>
        <p:nvSpPr>
          <p:cNvPr id="12" name="Down Arrow 11"/>
          <p:cNvSpPr/>
          <p:nvPr/>
        </p:nvSpPr>
        <p:spPr>
          <a:xfrm rot="16200000">
            <a:off x="4000500" y="-2386445"/>
            <a:ext cx="1600200" cy="8229600"/>
          </a:xfrm>
          <a:prstGeom prst="downArrow">
            <a:avLst>
              <a:gd name="adj1" fmla="val 50000"/>
              <a:gd name="adj2" fmla="val 7727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2969424" y="1207418"/>
            <a:ext cx="2729080" cy="1015663"/>
          </a:xfrm>
          <a:prstGeom prst="rect">
            <a:avLst/>
          </a:prstGeom>
          <a:noFill/>
        </p:spPr>
        <p:txBody>
          <a:bodyPr wrap="none" rtlCol="0">
            <a:spAutoFit/>
          </a:bodyPr>
          <a:lstStyle/>
          <a:p>
            <a:r>
              <a:rPr lang="en-US" sz="6000" b="1" dirty="0" smtClean="0">
                <a:solidFill>
                  <a:schemeClr val="bg1"/>
                </a:solidFill>
                <a:latin typeface="+mj-lt"/>
              </a:rPr>
              <a:t>Content</a:t>
            </a:r>
          </a:p>
        </p:txBody>
      </p:sp>
      <p:sp>
        <p:nvSpPr>
          <p:cNvPr id="14" name="Down Arrow 13"/>
          <p:cNvSpPr/>
          <p:nvPr/>
        </p:nvSpPr>
        <p:spPr>
          <a:xfrm rot="16200000">
            <a:off x="4000500" y="-633845"/>
            <a:ext cx="1600200" cy="8229600"/>
          </a:xfrm>
          <a:prstGeom prst="downArrow">
            <a:avLst>
              <a:gd name="adj1" fmla="val 50000"/>
              <a:gd name="adj2" fmla="val 7597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2846239" y="2960018"/>
            <a:ext cx="3173561" cy="1015663"/>
          </a:xfrm>
          <a:prstGeom prst="rect">
            <a:avLst/>
          </a:prstGeom>
          <a:noFill/>
        </p:spPr>
        <p:txBody>
          <a:bodyPr wrap="none" rtlCol="0">
            <a:spAutoFit/>
          </a:bodyPr>
          <a:lstStyle/>
          <a:p>
            <a:r>
              <a:rPr lang="en-US" sz="6000" b="1" dirty="0" smtClean="0">
                <a:solidFill>
                  <a:schemeClr val="bg1"/>
                </a:solidFill>
                <a:latin typeface="+mj-lt"/>
              </a:rPr>
              <a:t>Cognitive</a:t>
            </a:r>
          </a:p>
        </p:txBody>
      </p:sp>
      <p:sp>
        <p:nvSpPr>
          <p:cNvPr id="16" name="Down Arrow 15"/>
          <p:cNvSpPr/>
          <p:nvPr/>
        </p:nvSpPr>
        <p:spPr>
          <a:xfrm rot="16200000">
            <a:off x="4000501" y="1042555"/>
            <a:ext cx="1600200" cy="8229600"/>
          </a:xfrm>
          <a:prstGeom prst="downArrow">
            <a:avLst>
              <a:gd name="adj1" fmla="val 50000"/>
              <a:gd name="adj2" fmla="val 7597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3126368" y="4636418"/>
            <a:ext cx="2664832" cy="1015663"/>
          </a:xfrm>
          <a:prstGeom prst="rect">
            <a:avLst/>
          </a:prstGeom>
          <a:noFill/>
        </p:spPr>
        <p:txBody>
          <a:bodyPr wrap="none" rtlCol="0">
            <a:spAutoFit/>
          </a:bodyPr>
          <a:lstStyle/>
          <a:p>
            <a:r>
              <a:rPr lang="en-US" sz="6000" b="1" dirty="0" smtClean="0">
                <a:solidFill>
                  <a:schemeClr val="bg1"/>
                </a:solidFill>
                <a:latin typeface="+mj-lt"/>
              </a:rPr>
              <a:t>Context</a:t>
            </a:r>
          </a:p>
        </p:txBody>
      </p:sp>
      <p:sp>
        <p:nvSpPr>
          <p:cNvPr id="18" name="TextBox 17"/>
          <p:cNvSpPr txBox="1"/>
          <p:nvPr/>
        </p:nvSpPr>
        <p:spPr>
          <a:xfrm>
            <a:off x="2130758" y="221159"/>
            <a:ext cx="4574842" cy="769441"/>
          </a:xfrm>
          <a:prstGeom prst="rect">
            <a:avLst/>
          </a:prstGeom>
          <a:noFill/>
        </p:spPr>
        <p:txBody>
          <a:bodyPr wrap="none" rtlCol="0">
            <a:spAutoFit/>
          </a:bodyPr>
          <a:lstStyle/>
          <a:p>
            <a:r>
              <a:rPr lang="en-US" sz="4400" dirty="0" smtClean="0">
                <a:latin typeface="+mj-lt"/>
              </a:rPr>
              <a:t>Types of Alignment</a:t>
            </a:r>
            <a:endParaRPr lang="en-US" sz="440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1"/>
            <a:ext cx="7772400" cy="1470025"/>
          </a:xfrm>
        </p:spPr>
        <p:txBody>
          <a:bodyPr/>
          <a:lstStyle/>
          <a:p>
            <a:r>
              <a:rPr lang="en-US" dirty="0" smtClean="0"/>
              <a:t>Purpose and Outcome</a:t>
            </a:r>
            <a:endParaRPr lang="en-US" dirty="0"/>
          </a:p>
        </p:txBody>
      </p:sp>
      <p:sp>
        <p:nvSpPr>
          <p:cNvPr id="3" name="Content Placeholder 2"/>
          <p:cNvSpPr>
            <a:spLocks noGrp="1"/>
          </p:cNvSpPr>
          <p:nvPr>
            <p:ph type="subTitle" idx="1"/>
          </p:nvPr>
        </p:nvSpPr>
        <p:spPr>
          <a:xfrm>
            <a:off x="609600" y="2060575"/>
            <a:ext cx="8001000" cy="3273425"/>
          </a:xfrm>
        </p:spPr>
        <p:txBody>
          <a:bodyPr>
            <a:normAutofit/>
          </a:bodyPr>
          <a:lstStyle/>
          <a:p>
            <a:pPr algn="l"/>
            <a:r>
              <a:rPr lang="en-US" dirty="0" smtClean="0">
                <a:solidFill>
                  <a:schemeClr val="tx1"/>
                </a:solidFill>
              </a:rPr>
              <a:t>Work together to reach a common understanding of what is meant by the term local curricula.</a:t>
            </a:r>
          </a:p>
          <a:p>
            <a:pPr algn="l"/>
            <a:endParaRPr lang="en-US" dirty="0" smtClean="0">
              <a:solidFill>
                <a:schemeClr val="tx1"/>
              </a:solidFill>
            </a:endParaRPr>
          </a:p>
          <a:p>
            <a:pPr algn="l"/>
            <a:r>
              <a:rPr lang="en-US" dirty="0" smtClean="0">
                <a:solidFill>
                  <a:schemeClr val="tx1"/>
                </a:solidFill>
              </a:rPr>
              <a:t>Use tools to reflect on the current state of your local curricula</a:t>
            </a:r>
            <a:endParaRPr lang="en-US" dirty="0">
              <a:solidFill>
                <a:schemeClr val="tx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Text Box 4"/>
          <p:cNvSpPr txBox="1">
            <a:spLocks noChangeArrowheads="1"/>
          </p:cNvSpPr>
          <p:nvPr/>
        </p:nvSpPr>
        <p:spPr bwMode="auto">
          <a:xfrm>
            <a:off x="685800" y="2831336"/>
            <a:ext cx="8001000" cy="3493264"/>
          </a:xfrm>
          <a:prstGeom prst="rect">
            <a:avLst/>
          </a:prstGeom>
          <a:noFill/>
          <a:ln w="12700" cap="sq">
            <a:noFill/>
            <a:miter lim="800000"/>
            <a:headEnd type="none" w="sm" len="sm"/>
            <a:tailEnd type="none" w="sm" len="sm"/>
          </a:ln>
        </p:spPr>
        <p:txBody>
          <a:bodyPr wrap="square">
            <a:spAutoFit/>
          </a:bodyPr>
          <a:lstStyle/>
          <a:p>
            <a:pPr algn="ctr"/>
            <a:endParaRPr lang="en-US" sz="800" dirty="0">
              <a:solidFill>
                <a:schemeClr val="bg1"/>
              </a:solidFill>
              <a:latin typeface="Kristen ITC" pitchFamily="66" charset="0"/>
            </a:endParaRPr>
          </a:p>
          <a:p>
            <a:pPr algn="ctr"/>
            <a:r>
              <a:rPr lang="en-US" sz="4400" dirty="0" smtClean="0">
                <a:latin typeface="+mj-lt"/>
              </a:rPr>
              <a:t>“Does </a:t>
            </a:r>
            <a:r>
              <a:rPr lang="en-US" sz="4400" dirty="0">
                <a:latin typeface="+mj-lt"/>
              </a:rPr>
              <a:t>the teacher teach and test the topics listed in the curriculum</a:t>
            </a:r>
            <a:r>
              <a:rPr lang="en-US" sz="4400" dirty="0" smtClean="0">
                <a:latin typeface="+mj-lt"/>
              </a:rPr>
              <a:t>?”</a:t>
            </a:r>
            <a:endParaRPr lang="en-US" sz="4400" dirty="0">
              <a:latin typeface="+mj-lt"/>
            </a:endParaRPr>
          </a:p>
          <a:p>
            <a:pPr algn="ctr"/>
            <a:endParaRPr lang="en-US" sz="4400" b="1" dirty="0">
              <a:latin typeface="Sylfaen" pitchFamily="18" charset="0"/>
            </a:endParaRPr>
          </a:p>
          <a:p>
            <a:endParaRPr lang="en-US" sz="800" b="1" dirty="0">
              <a:latin typeface="Arial" charset="0"/>
            </a:endParaRPr>
          </a:p>
          <a:p>
            <a:endParaRPr lang="en-US" sz="800" b="1" dirty="0">
              <a:solidFill>
                <a:schemeClr val="bg1"/>
              </a:solidFill>
              <a:latin typeface="Arial" charset="0"/>
            </a:endParaRPr>
          </a:p>
          <a:p>
            <a:endParaRPr lang="en-US" sz="800" b="1" dirty="0">
              <a:solidFill>
                <a:schemeClr val="bg1"/>
              </a:solidFill>
              <a:latin typeface="Arial" charset="0"/>
            </a:endParaRPr>
          </a:p>
          <a:p>
            <a:endParaRPr lang="en-US" sz="800" b="1" dirty="0">
              <a:solidFill>
                <a:schemeClr val="bg1"/>
              </a:solidFill>
              <a:latin typeface="Arial" charset="0"/>
            </a:endParaRPr>
          </a:p>
          <a:p>
            <a:endParaRPr lang="en-US" sz="500" b="1" dirty="0">
              <a:solidFill>
                <a:schemeClr val="bg1"/>
              </a:solidFill>
              <a:latin typeface="Arial" charset="0"/>
            </a:endParaRPr>
          </a:p>
        </p:txBody>
      </p:sp>
      <p:sp>
        <p:nvSpPr>
          <p:cNvPr id="5" name="Down Arrow 4"/>
          <p:cNvSpPr/>
          <p:nvPr/>
        </p:nvSpPr>
        <p:spPr>
          <a:xfrm rot="16200000">
            <a:off x="4000500" y="-2725881"/>
            <a:ext cx="1600200" cy="8229600"/>
          </a:xfrm>
          <a:prstGeom prst="downArrow">
            <a:avLst>
              <a:gd name="adj1" fmla="val 50000"/>
              <a:gd name="adj2" fmla="val 7727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2969424" y="826418"/>
            <a:ext cx="2729080" cy="1015663"/>
          </a:xfrm>
          <a:prstGeom prst="rect">
            <a:avLst/>
          </a:prstGeom>
          <a:noFill/>
        </p:spPr>
        <p:txBody>
          <a:bodyPr wrap="none" rtlCol="0">
            <a:spAutoFit/>
          </a:bodyPr>
          <a:lstStyle/>
          <a:p>
            <a:r>
              <a:rPr lang="en-US" sz="6000" b="1" dirty="0" smtClean="0">
                <a:solidFill>
                  <a:schemeClr val="bg1"/>
                </a:solidFill>
                <a:latin typeface="+mj-lt"/>
              </a:rPr>
              <a:t>Content</a:t>
            </a:r>
          </a:p>
        </p:txBody>
      </p:sp>
    </p:spTree>
    <p:custDataLst>
      <p:tags r:id="rId1"/>
    </p:custData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ylfaen" pitchFamily="18" charset="0"/>
              </a:rPr>
              <a:t>Content Alignment</a:t>
            </a:r>
            <a:endParaRPr lang="en-US" dirty="0">
              <a:latin typeface="Sylfaen" pitchFamily="18" charset="0"/>
            </a:endParaRPr>
          </a:p>
        </p:txBody>
      </p:sp>
      <p:pic>
        <p:nvPicPr>
          <p:cNvPr id="139270" name="Picture 6" descr="http://www.thestarlitecafe.com/starlite/backgrounds/user142211425.jpg"/>
          <p:cNvPicPr>
            <a:picLocks noChangeAspect="1" noChangeArrowheads="1"/>
          </p:cNvPicPr>
          <p:nvPr/>
        </p:nvPicPr>
        <p:blipFill>
          <a:blip r:embed="rId3" cstate="print"/>
          <a:srcRect/>
          <a:stretch>
            <a:fillRect/>
          </a:stretch>
        </p:blipFill>
        <p:spPr bwMode="auto">
          <a:xfrm rot="20489289">
            <a:off x="1141703" y="1751303"/>
            <a:ext cx="2857500" cy="2857500"/>
          </a:xfrm>
          <a:prstGeom prst="rect">
            <a:avLst/>
          </a:prstGeom>
          <a:noFill/>
        </p:spPr>
      </p:pic>
      <p:pic>
        <p:nvPicPr>
          <p:cNvPr id="11" name="Picture 10" descr="ten_words_01.jpg"/>
          <p:cNvPicPr>
            <a:picLocks noChangeAspect="1"/>
          </p:cNvPicPr>
          <p:nvPr/>
        </p:nvPicPr>
        <p:blipFill>
          <a:blip r:embed="rId4" cstate="print"/>
          <a:stretch>
            <a:fillRect/>
          </a:stretch>
        </p:blipFill>
        <p:spPr>
          <a:xfrm>
            <a:off x="2895600" y="4572000"/>
            <a:ext cx="5257800" cy="2050542"/>
          </a:xfrm>
          <a:prstGeom prst="rect">
            <a:avLst/>
          </a:prstGeom>
        </p:spPr>
      </p:pic>
      <p:pic>
        <p:nvPicPr>
          <p:cNvPr id="12" name="Picture 11" descr="tenwords.jpg"/>
          <p:cNvPicPr>
            <a:picLocks noChangeAspect="1"/>
          </p:cNvPicPr>
          <p:nvPr/>
        </p:nvPicPr>
        <p:blipFill>
          <a:blip r:embed="rId5" cstate="print"/>
          <a:stretch>
            <a:fillRect/>
          </a:stretch>
        </p:blipFill>
        <p:spPr>
          <a:xfrm rot="663893">
            <a:off x="4845283" y="2280170"/>
            <a:ext cx="3268219" cy="1576265"/>
          </a:xfrm>
          <a:prstGeom prst="rect">
            <a:avLst/>
          </a:prstGeom>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These 10 Words</a:t>
            </a:r>
            <a:endParaRPr lang="en-US" dirty="0"/>
          </a:p>
        </p:txBody>
      </p:sp>
      <p:sp>
        <p:nvSpPr>
          <p:cNvPr id="3" name="Content Placeholder 2"/>
          <p:cNvSpPr>
            <a:spLocks noGrp="1"/>
          </p:cNvSpPr>
          <p:nvPr>
            <p:ph idx="1"/>
          </p:nvPr>
        </p:nvSpPr>
        <p:spPr/>
        <p:txBody>
          <a:bodyPr>
            <a:normAutofit fontScale="85000" lnSpcReduction="20000"/>
          </a:bodyPr>
          <a:lstStyle/>
          <a:p>
            <a:r>
              <a:rPr lang="en-US" b="1" dirty="0" smtClean="0"/>
              <a:t>Canine </a:t>
            </a:r>
            <a:endParaRPr lang="en-US" dirty="0" smtClean="0"/>
          </a:p>
          <a:p>
            <a:r>
              <a:rPr lang="en-US" b="1" dirty="0" smtClean="0"/>
              <a:t>Bread </a:t>
            </a:r>
            <a:endParaRPr lang="en-US" dirty="0" smtClean="0"/>
          </a:p>
          <a:p>
            <a:r>
              <a:rPr lang="en-US" b="1" dirty="0" smtClean="0"/>
              <a:t>Spoon </a:t>
            </a:r>
            <a:endParaRPr lang="en-US" dirty="0" smtClean="0"/>
          </a:p>
          <a:p>
            <a:r>
              <a:rPr lang="en-US" b="1" dirty="0" smtClean="0"/>
              <a:t>Tree </a:t>
            </a:r>
          </a:p>
          <a:p>
            <a:r>
              <a:rPr lang="en-US" b="1" dirty="0" smtClean="0"/>
              <a:t>House</a:t>
            </a:r>
            <a:endParaRPr lang="en-US" dirty="0" smtClean="0"/>
          </a:p>
          <a:p>
            <a:r>
              <a:rPr lang="en-US" b="1" dirty="0" smtClean="0"/>
              <a:t>Flower </a:t>
            </a:r>
            <a:endParaRPr lang="en-US" dirty="0" smtClean="0"/>
          </a:p>
          <a:p>
            <a:r>
              <a:rPr lang="en-US" b="1" dirty="0" smtClean="0"/>
              <a:t>Death </a:t>
            </a:r>
            <a:endParaRPr lang="en-US" dirty="0" smtClean="0"/>
          </a:p>
          <a:p>
            <a:r>
              <a:rPr lang="en-US" b="1" dirty="0" smtClean="0"/>
              <a:t>Cloud </a:t>
            </a:r>
            <a:endParaRPr lang="en-US" dirty="0" smtClean="0"/>
          </a:p>
          <a:p>
            <a:r>
              <a:rPr lang="en-US" b="1" dirty="0" smtClean="0"/>
              <a:t>Basket </a:t>
            </a:r>
            <a:endParaRPr lang="en-US" dirty="0" smtClean="0"/>
          </a:p>
          <a:p>
            <a:r>
              <a:rPr lang="en-US" b="1" dirty="0" smtClean="0"/>
              <a:t>Magazine</a:t>
            </a:r>
            <a:endParaRPr lang="en-US" dirty="0" smtClean="0"/>
          </a:p>
          <a:p>
            <a:endParaRPr lang="en-US" dirty="0"/>
          </a:p>
        </p:txBody>
      </p:sp>
      <p:sp>
        <p:nvSpPr>
          <p:cNvPr id="5" name="TextBox 4"/>
          <p:cNvSpPr txBox="1"/>
          <p:nvPr/>
        </p:nvSpPr>
        <p:spPr>
          <a:xfrm rot="20802754">
            <a:off x="3306720" y="2541394"/>
            <a:ext cx="2362200" cy="1200329"/>
          </a:xfrm>
          <a:prstGeom prst="rect">
            <a:avLst/>
          </a:prstGeom>
          <a:solidFill>
            <a:srgbClr val="FF0000"/>
          </a:solidFill>
        </p:spPr>
        <p:txBody>
          <a:bodyPr wrap="square" rtlCol="0">
            <a:spAutoFit/>
          </a:bodyPr>
          <a:lstStyle/>
          <a:p>
            <a:pPr algn="ctr"/>
            <a:r>
              <a:rPr lang="en-US" sz="3600" dirty="0" smtClean="0"/>
              <a:t>Instruction</a:t>
            </a:r>
          </a:p>
          <a:p>
            <a:pPr algn="ctr"/>
            <a:r>
              <a:rPr lang="en-US" sz="3600" dirty="0" smtClean="0"/>
              <a:t>Card</a:t>
            </a:r>
          </a:p>
        </p:txBody>
      </p:sp>
      <p:sp>
        <p:nvSpPr>
          <p:cNvPr id="6" name="TextBox 5"/>
          <p:cNvSpPr txBox="1"/>
          <p:nvPr/>
        </p:nvSpPr>
        <p:spPr>
          <a:xfrm rot="19867865">
            <a:off x="4791184" y="4000860"/>
            <a:ext cx="2362200" cy="1200329"/>
          </a:xfrm>
          <a:prstGeom prst="rect">
            <a:avLst/>
          </a:prstGeom>
          <a:solidFill>
            <a:srgbClr val="FFFF00"/>
          </a:solidFill>
        </p:spPr>
        <p:txBody>
          <a:bodyPr wrap="square" rtlCol="0">
            <a:spAutoFit/>
          </a:bodyPr>
          <a:lstStyle/>
          <a:p>
            <a:pPr algn="ctr"/>
            <a:r>
              <a:rPr lang="en-US" sz="3600" dirty="0" smtClean="0"/>
              <a:t>Instruction</a:t>
            </a:r>
          </a:p>
          <a:p>
            <a:pPr algn="ctr"/>
            <a:r>
              <a:rPr lang="en-US" sz="3600" dirty="0" smtClean="0"/>
              <a:t>Card</a:t>
            </a:r>
          </a:p>
        </p:txBody>
      </p:sp>
      <p:sp>
        <p:nvSpPr>
          <p:cNvPr id="7" name="TextBox 6"/>
          <p:cNvSpPr txBox="1"/>
          <p:nvPr/>
        </p:nvSpPr>
        <p:spPr>
          <a:xfrm rot="1043313">
            <a:off x="6145184" y="2078145"/>
            <a:ext cx="2362200" cy="1200329"/>
          </a:xfrm>
          <a:prstGeom prst="rect">
            <a:avLst/>
          </a:prstGeom>
          <a:solidFill>
            <a:srgbClr val="92D050"/>
          </a:solidFill>
        </p:spPr>
        <p:txBody>
          <a:bodyPr wrap="square" rtlCol="0">
            <a:spAutoFit/>
          </a:bodyPr>
          <a:lstStyle/>
          <a:p>
            <a:pPr algn="ctr"/>
            <a:r>
              <a:rPr lang="en-US" sz="3600" dirty="0" smtClean="0"/>
              <a:t>Instruction</a:t>
            </a:r>
          </a:p>
          <a:p>
            <a:pPr algn="ctr"/>
            <a:r>
              <a:rPr lang="en-US" sz="3600" dirty="0" smtClean="0"/>
              <a:t>Card</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normAutofit fontScale="90000"/>
          </a:bodyPr>
          <a:lstStyle/>
          <a:p>
            <a:r>
              <a:rPr lang="en-US" sz="7200" b="1" dirty="0" smtClean="0"/>
              <a:t>Lets Take a Test</a:t>
            </a:r>
          </a:p>
        </p:txBody>
      </p:sp>
      <p:sp>
        <p:nvSpPr>
          <p:cNvPr id="57347" name="Rectangle 3"/>
          <p:cNvSpPr>
            <a:spLocks noGrp="1" noChangeArrowheads="1"/>
          </p:cNvSpPr>
          <p:nvPr>
            <p:ph type="body" idx="1"/>
          </p:nvPr>
        </p:nvSpPr>
        <p:spPr>
          <a:xfrm>
            <a:off x="457200" y="2560638"/>
            <a:ext cx="8229600" cy="4525962"/>
          </a:xfrm>
        </p:spPr>
        <p:txBody>
          <a:bodyPr/>
          <a:lstStyle/>
          <a:p>
            <a:pPr>
              <a:buFontTx/>
              <a:buNone/>
            </a:pPr>
            <a:endParaRPr lang="en-US" dirty="0" smtClean="0">
              <a:latin typeface="Comic Sans MS" pitchFamily="66" charset="0"/>
            </a:endParaRPr>
          </a:p>
          <a:p>
            <a:pPr>
              <a:buFontTx/>
              <a:buNone/>
            </a:pPr>
            <a:endParaRPr lang="en-US" dirty="0" smtClean="0">
              <a:latin typeface="Comic Sans MS" pitchFamily="66" charset="0"/>
            </a:endParaRPr>
          </a:p>
          <a:p>
            <a:pPr>
              <a:buFontTx/>
              <a:buNone/>
            </a:pPr>
            <a:endParaRPr lang="en-US" dirty="0" smtClean="0">
              <a:latin typeface="Comic Sans MS" pitchFamily="66" charset="0"/>
            </a:endParaRPr>
          </a:p>
          <a:p>
            <a:pPr>
              <a:buFontTx/>
              <a:buNone/>
            </a:pPr>
            <a:endParaRPr lang="en-US" dirty="0" smtClean="0">
              <a:latin typeface="Comic Sans MS" pitchFamily="66" charset="0"/>
            </a:endParaRPr>
          </a:p>
          <a:p>
            <a:pPr>
              <a:buFontTx/>
              <a:buNone/>
            </a:pPr>
            <a:endParaRPr lang="en-US" dirty="0" smtClean="0">
              <a:solidFill>
                <a:srgbClr val="FF0000"/>
              </a:solidFill>
              <a:latin typeface="Comic Sans MS" pitchFamily="66" charset="0"/>
            </a:endParaRPr>
          </a:p>
          <a:p>
            <a:pPr algn="ctr">
              <a:buFontTx/>
              <a:buNone/>
            </a:pPr>
            <a:r>
              <a:rPr lang="en-US" sz="4800" dirty="0" smtClean="0">
                <a:solidFill>
                  <a:srgbClr val="FF0000"/>
                </a:solidFill>
                <a:latin typeface="+mj-lt"/>
              </a:rPr>
              <a:t>Please work independently</a:t>
            </a:r>
          </a:p>
          <a:p>
            <a:pPr>
              <a:buFontTx/>
              <a:buNone/>
            </a:pPr>
            <a:endParaRPr lang="en-US" dirty="0" smtClean="0">
              <a:solidFill>
                <a:srgbClr val="FF0000"/>
              </a:solidFill>
              <a:latin typeface="Comic Sans MS" pitchFamily="66" charset="0"/>
            </a:endParaRPr>
          </a:p>
          <a:p>
            <a:endParaRPr lang="en-US" dirty="0" smtClean="0">
              <a:latin typeface="Comic Sans MS" pitchFamily="66" charset="0"/>
            </a:endParaRPr>
          </a:p>
        </p:txBody>
      </p:sp>
      <p:pic>
        <p:nvPicPr>
          <p:cNvPr id="57348" name="Picture 4" descr="eco_iq_test"/>
          <p:cNvPicPr>
            <a:picLocks noChangeAspect="1" noChangeArrowheads="1"/>
          </p:cNvPicPr>
          <p:nvPr/>
        </p:nvPicPr>
        <p:blipFill>
          <a:blip r:embed="rId4" cstate="print"/>
          <a:srcRect/>
          <a:stretch>
            <a:fillRect/>
          </a:stretch>
        </p:blipFill>
        <p:spPr bwMode="auto">
          <a:xfrm>
            <a:off x="2747964" y="1604963"/>
            <a:ext cx="3648075" cy="3648075"/>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normAutofit fontScale="90000"/>
          </a:bodyPr>
          <a:lstStyle/>
          <a:p>
            <a:r>
              <a:rPr lang="en-US" sz="7200" b="1" dirty="0" smtClean="0"/>
              <a:t>How Did You Do?</a:t>
            </a:r>
          </a:p>
        </p:txBody>
      </p:sp>
      <p:sp>
        <p:nvSpPr>
          <p:cNvPr id="58371" name="Rectangle 3"/>
          <p:cNvSpPr>
            <a:spLocks noGrp="1" noChangeArrowheads="1"/>
          </p:cNvSpPr>
          <p:nvPr>
            <p:ph type="body" idx="1"/>
          </p:nvPr>
        </p:nvSpPr>
        <p:spPr>
          <a:xfrm>
            <a:off x="304800" y="2941638"/>
            <a:ext cx="8686800" cy="4525962"/>
          </a:xfrm>
        </p:spPr>
        <p:txBody>
          <a:bodyPr/>
          <a:lstStyle/>
          <a:p>
            <a:pPr>
              <a:buFontTx/>
              <a:buNone/>
            </a:pPr>
            <a:endParaRPr lang="en-US" dirty="0" smtClean="0">
              <a:latin typeface="Comic Sans MS" pitchFamily="66" charset="0"/>
            </a:endParaRPr>
          </a:p>
          <a:p>
            <a:pPr>
              <a:buFontTx/>
              <a:buNone/>
            </a:pPr>
            <a:endParaRPr lang="en-US" dirty="0" smtClean="0">
              <a:latin typeface="Comic Sans MS" pitchFamily="66" charset="0"/>
            </a:endParaRPr>
          </a:p>
          <a:p>
            <a:pPr>
              <a:buFontTx/>
              <a:buNone/>
            </a:pPr>
            <a:endParaRPr lang="en-US" dirty="0" smtClean="0">
              <a:latin typeface="Comic Sans MS" pitchFamily="66" charset="0"/>
            </a:endParaRPr>
          </a:p>
          <a:p>
            <a:pPr>
              <a:buFontTx/>
              <a:buNone/>
            </a:pPr>
            <a:endParaRPr lang="en-US" dirty="0" smtClean="0">
              <a:latin typeface="Comic Sans MS" pitchFamily="66" charset="0"/>
            </a:endParaRPr>
          </a:p>
          <a:p>
            <a:pPr>
              <a:buFontTx/>
              <a:buNone/>
            </a:pPr>
            <a:endParaRPr lang="en-US" dirty="0" smtClean="0">
              <a:solidFill>
                <a:srgbClr val="FF0000"/>
              </a:solidFill>
              <a:latin typeface="Comic Sans MS" pitchFamily="66" charset="0"/>
            </a:endParaRPr>
          </a:p>
          <a:p>
            <a:pPr algn="ctr">
              <a:buFontTx/>
              <a:buNone/>
            </a:pPr>
            <a:r>
              <a:rPr lang="en-US" sz="2800" dirty="0" smtClean="0">
                <a:solidFill>
                  <a:srgbClr val="0066FF"/>
                </a:solidFill>
                <a:latin typeface="+mj-lt"/>
              </a:rPr>
              <a:t>Why Were Some More Successful Than Others?</a:t>
            </a:r>
          </a:p>
          <a:p>
            <a:pPr>
              <a:buFontTx/>
              <a:buNone/>
            </a:pPr>
            <a:endParaRPr lang="en-US" sz="2800" dirty="0" smtClean="0">
              <a:solidFill>
                <a:srgbClr val="0066FF"/>
              </a:solidFill>
              <a:latin typeface="Comic Sans MS" pitchFamily="66" charset="0"/>
            </a:endParaRPr>
          </a:p>
          <a:p>
            <a:endParaRPr lang="en-US" dirty="0" smtClean="0">
              <a:latin typeface="Comic Sans MS" pitchFamily="66" charset="0"/>
            </a:endParaRPr>
          </a:p>
        </p:txBody>
      </p:sp>
      <p:pic>
        <p:nvPicPr>
          <p:cNvPr id="58372" name="Picture 4" descr="210160_f520"/>
          <p:cNvPicPr>
            <a:picLocks noChangeAspect="1" noChangeArrowheads="1"/>
          </p:cNvPicPr>
          <p:nvPr/>
        </p:nvPicPr>
        <p:blipFill>
          <a:blip r:embed="rId4" cstate="print"/>
          <a:srcRect/>
          <a:stretch>
            <a:fillRect/>
          </a:stretch>
        </p:blipFill>
        <p:spPr bwMode="auto">
          <a:xfrm>
            <a:off x="2095500" y="1704976"/>
            <a:ext cx="4953000" cy="4238625"/>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 Kinds of Thinking</a:t>
            </a:r>
            <a:endParaRPr lang="en-US" dirty="0"/>
          </a:p>
        </p:txBody>
      </p:sp>
      <p:sp>
        <p:nvSpPr>
          <p:cNvPr id="6" name="TextBox 5"/>
          <p:cNvSpPr txBox="1"/>
          <p:nvPr/>
        </p:nvSpPr>
        <p:spPr>
          <a:xfrm>
            <a:off x="381000" y="2057400"/>
            <a:ext cx="2362200" cy="2862322"/>
          </a:xfrm>
          <a:prstGeom prst="rect">
            <a:avLst/>
          </a:prstGeom>
          <a:solidFill>
            <a:srgbClr val="FF0000"/>
          </a:solidFill>
        </p:spPr>
        <p:txBody>
          <a:bodyPr wrap="square" rtlCol="0">
            <a:spAutoFit/>
          </a:bodyPr>
          <a:lstStyle/>
          <a:p>
            <a:r>
              <a:rPr lang="en-US" sz="3600" dirty="0" smtClean="0"/>
              <a:t>Count the vowels in these words</a:t>
            </a:r>
          </a:p>
          <a:p>
            <a:endParaRPr lang="en-US" sz="3600" dirty="0" smtClean="0"/>
          </a:p>
        </p:txBody>
      </p:sp>
      <p:sp>
        <p:nvSpPr>
          <p:cNvPr id="7" name="TextBox 6"/>
          <p:cNvSpPr txBox="1"/>
          <p:nvPr/>
        </p:nvSpPr>
        <p:spPr>
          <a:xfrm>
            <a:off x="3124200" y="3005078"/>
            <a:ext cx="2362200" cy="2862322"/>
          </a:xfrm>
          <a:prstGeom prst="rect">
            <a:avLst/>
          </a:prstGeom>
          <a:solidFill>
            <a:srgbClr val="FFFF00"/>
          </a:solidFill>
        </p:spPr>
        <p:txBody>
          <a:bodyPr wrap="square" rtlCol="0">
            <a:spAutoFit/>
          </a:bodyPr>
          <a:lstStyle/>
          <a:p>
            <a:r>
              <a:rPr lang="en-US" sz="3600" dirty="0" smtClean="0"/>
              <a:t>Memorize these words</a:t>
            </a:r>
          </a:p>
          <a:p>
            <a:endParaRPr lang="en-US" sz="3600" dirty="0" smtClean="0"/>
          </a:p>
          <a:p>
            <a:endParaRPr lang="en-US" sz="3600" dirty="0"/>
          </a:p>
        </p:txBody>
      </p:sp>
      <p:sp>
        <p:nvSpPr>
          <p:cNvPr id="8" name="TextBox 7"/>
          <p:cNvSpPr txBox="1"/>
          <p:nvPr/>
        </p:nvSpPr>
        <p:spPr>
          <a:xfrm>
            <a:off x="5791200" y="1938278"/>
            <a:ext cx="3048000" cy="2862322"/>
          </a:xfrm>
          <a:prstGeom prst="rect">
            <a:avLst/>
          </a:prstGeom>
          <a:solidFill>
            <a:srgbClr val="92D050"/>
          </a:solidFill>
        </p:spPr>
        <p:txBody>
          <a:bodyPr wrap="square" rtlCol="0">
            <a:spAutoFit/>
          </a:bodyPr>
          <a:lstStyle/>
          <a:p>
            <a:r>
              <a:rPr lang="en-US" sz="3600" dirty="0" smtClean="0"/>
              <a:t>Rate each word on its pleasantness</a:t>
            </a:r>
          </a:p>
          <a:p>
            <a:r>
              <a:rPr lang="en-US" sz="3600" dirty="0" smtClean="0"/>
              <a:t>1 = low</a:t>
            </a:r>
          </a:p>
          <a:p>
            <a:r>
              <a:rPr lang="en-US" sz="3600" dirty="0" smtClean="0"/>
              <a:t>3 = high</a:t>
            </a:r>
            <a:endParaRPr lang="en-US" sz="36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Text Box 4"/>
          <p:cNvSpPr txBox="1">
            <a:spLocks noChangeArrowheads="1"/>
          </p:cNvSpPr>
          <p:nvPr/>
        </p:nvSpPr>
        <p:spPr bwMode="auto">
          <a:xfrm>
            <a:off x="762000" y="2349311"/>
            <a:ext cx="7924800" cy="2908489"/>
          </a:xfrm>
          <a:prstGeom prst="rect">
            <a:avLst/>
          </a:prstGeom>
          <a:noFill/>
          <a:ln w="12700" cap="sq">
            <a:noFill/>
            <a:miter lim="800000"/>
            <a:headEnd type="none" w="sm" len="sm"/>
            <a:tailEnd type="none" w="sm" len="sm"/>
          </a:ln>
        </p:spPr>
        <p:txBody>
          <a:bodyPr wrap="square">
            <a:spAutoFit/>
          </a:bodyPr>
          <a:lstStyle/>
          <a:p>
            <a:pPr algn="ctr"/>
            <a:endParaRPr lang="en-US" sz="800" dirty="0">
              <a:solidFill>
                <a:schemeClr val="bg1"/>
              </a:solidFill>
              <a:latin typeface="Kristen ITC" pitchFamily="66" charset="0"/>
            </a:endParaRPr>
          </a:p>
          <a:p>
            <a:pPr algn="ctr"/>
            <a:endParaRPr lang="en-US" sz="800" dirty="0">
              <a:latin typeface="Kristen ITC" pitchFamily="66" charset="0"/>
            </a:endParaRPr>
          </a:p>
          <a:p>
            <a:pPr algn="ctr"/>
            <a:r>
              <a:rPr lang="en-US" sz="4000" dirty="0" smtClean="0">
                <a:latin typeface="+mj-lt"/>
              </a:rPr>
              <a:t>“Do </a:t>
            </a:r>
            <a:r>
              <a:rPr lang="en-US" sz="4000" dirty="0">
                <a:latin typeface="+mj-lt"/>
              </a:rPr>
              <a:t>the students get to work and think at the level the curriculum prescribes</a:t>
            </a:r>
            <a:r>
              <a:rPr lang="en-US" sz="4000" dirty="0" smtClean="0">
                <a:latin typeface="+mj-lt"/>
              </a:rPr>
              <a:t>?”</a:t>
            </a:r>
            <a:endParaRPr lang="en-US" sz="4000" b="1" dirty="0">
              <a:latin typeface="+mj-lt"/>
            </a:endParaRPr>
          </a:p>
          <a:p>
            <a:endParaRPr lang="en-US" sz="800" b="1" dirty="0">
              <a:solidFill>
                <a:schemeClr val="bg1"/>
              </a:solidFill>
              <a:latin typeface="Arial" charset="0"/>
            </a:endParaRPr>
          </a:p>
          <a:p>
            <a:endParaRPr lang="en-US" sz="800" b="1" dirty="0">
              <a:solidFill>
                <a:schemeClr val="bg1"/>
              </a:solidFill>
              <a:latin typeface="Arial" charset="0"/>
            </a:endParaRPr>
          </a:p>
          <a:p>
            <a:endParaRPr lang="en-US" sz="800" b="1" dirty="0">
              <a:solidFill>
                <a:schemeClr val="bg1"/>
              </a:solidFill>
              <a:latin typeface="Arial" charset="0"/>
            </a:endParaRPr>
          </a:p>
          <a:p>
            <a:endParaRPr lang="en-US" sz="800" b="1" dirty="0">
              <a:solidFill>
                <a:schemeClr val="bg1"/>
              </a:solidFill>
              <a:latin typeface="Arial" charset="0"/>
            </a:endParaRPr>
          </a:p>
          <a:p>
            <a:endParaRPr lang="en-US" sz="500" b="1" dirty="0">
              <a:solidFill>
                <a:schemeClr val="bg1"/>
              </a:solidFill>
              <a:latin typeface="Arial" charset="0"/>
            </a:endParaRPr>
          </a:p>
          <a:p>
            <a:endParaRPr lang="en-US" sz="500" b="1" dirty="0">
              <a:solidFill>
                <a:schemeClr val="bg1"/>
              </a:solidFill>
              <a:latin typeface="Arial" charset="0"/>
            </a:endParaRPr>
          </a:p>
          <a:p>
            <a:endParaRPr lang="en-US" sz="500" b="1" dirty="0">
              <a:solidFill>
                <a:schemeClr val="bg1"/>
              </a:solidFill>
              <a:latin typeface="Arial" charset="0"/>
            </a:endParaRPr>
          </a:p>
        </p:txBody>
      </p:sp>
      <p:sp>
        <p:nvSpPr>
          <p:cNvPr id="5" name="Down Arrow 4"/>
          <p:cNvSpPr/>
          <p:nvPr/>
        </p:nvSpPr>
        <p:spPr>
          <a:xfrm rot="16200000">
            <a:off x="4000500" y="-2822865"/>
            <a:ext cx="1600200" cy="8229600"/>
          </a:xfrm>
          <a:prstGeom prst="downArrow">
            <a:avLst>
              <a:gd name="adj1" fmla="val 50000"/>
              <a:gd name="adj2" fmla="val 7597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2362200" y="750216"/>
            <a:ext cx="4871142" cy="1015663"/>
          </a:xfrm>
          <a:prstGeom prst="rect">
            <a:avLst/>
          </a:prstGeom>
          <a:noFill/>
        </p:spPr>
        <p:txBody>
          <a:bodyPr wrap="none" rtlCol="0">
            <a:spAutoFit/>
          </a:bodyPr>
          <a:lstStyle/>
          <a:p>
            <a:r>
              <a:rPr lang="en-US" sz="6000" b="1" dirty="0" smtClean="0">
                <a:solidFill>
                  <a:schemeClr val="bg1"/>
                </a:solidFill>
                <a:latin typeface="+mj-lt"/>
              </a:rPr>
              <a:t>Cognitive Type</a:t>
            </a:r>
          </a:p>
        </p:txBody>
      </p:sp>
    </p:spTree>
    <p:custDataLst>
      <p:tags r:id="rId1"/>
    </p:custData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803843" name="Group 3"/>
          <p:cNvGraphicFramePr>
            <a:graphicFrameLocks noGrp="1"/>
          </p:cNvGraphicFramePr>
          <p:nvPr>
            <p:ph idx="1"/>
          </p:nvPr>
        </p:nvGraphicFramePr>
        <p:xfrm>
          <a:off x="457200" y="1676400"/>
          <a:ext cx="8229605" cy="4764977"/>
        </p:xfrm>
        <a:graphic>
          <a:graphicData uri="http://schemas.openxmlformats.org/drawingml/2006/table">
            <a:tbl>
              <a:tblPr/>
              <a:tblGrid>
                <a:gridCol w="1176339"/>
                <a:gridCol w="1174751"/>
                <a:gridCol w="1176337"/>
                <a:gridCol w="1174751"/>
                <a:gridCol w="1176339"/>
                <a:gridCol w="1174751"/>
                <a:gridCol w="1176337"/>
              </a:tblGrid>
              <a:tr h="822960">
                <a:tc row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rPr>
                        <a:t>The Knowledge Dimension</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gridSpan="6">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rPr>
                        <a:t>The Cognitive Process Dimension</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76656">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1.</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Remember</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2.</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Understand</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3.</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Apply</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4.</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Analyze</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5.</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Evaluate</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6.</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Create</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755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A.</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Factual</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dirty="0" smtClean="0">
                        <a:ln>
                          <a:noFill/>
                        </a:ln>
                        <a:solidFill>
                          <a:srgbClr val="009900"/>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7540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B.</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Conceptual</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000" b="1" i="0" u="none" strike="noStrike" cap="none" normalizeH="0" baseline="0" dirty="0" smtClean="0">
                        <a:ln>
                          <a:noFill/>
                        </a:ln>
                        <a:solidFill>
                          <a:srgbClr val="009900"/>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9611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C.</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rPr>
                        <a:t>Procedural</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5953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rPr>
                        <a:t>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rPr>
                        <a:t>Meta- Cognitive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5" name="Rectangle 4"/>
          <p:cNvSpPr/>
          <p:nvPr/>
        </p:nvSpPr>
        <p:spPr bwMode="auto">
          <a:xfrm>
            <a:off x="1676400" y="3200400"/>
            <a:ext cx="1066800" cy="609600"/>
          </a:xfrm>
          <a:prstGeom prst="rect">
            <a:avLst/>
          </a:prstGeom>
          <a:solidFill>
            <a:srgbClr val="FF0000"/>
          </a:solidFill>
          <a:ln w="12700" cap="sq"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omic Sans MS" pitchFamily="66" charset="0"/>
            </a:endParaRPr>
          </a:p>
        </p:txBody>
      </p:sp>
      <p:sp>
        <p:nvSpPr>
          <p:cNvPr id="803842" name="Rectangle 2"/>
          <p:cNvSpPr>
            <a:spLocks noGrp="1" noChangeArrowheads="1"/>
          </p:cNvSpPr>
          <p:nvPr>
            <p:ph type="title"/>
          </p:nvPr>
        </p:nvSpPr>
        <p:spPr>
          <a:xfrm>
            <a:off x="457200" y="533400"/>
            <a:ext cx="8229600" cy="1143000"/>
          </a:xfrm>
        </p:spPr>
        <p:txBody>
          <a:bodyPr>
            <a:normAutofit fontScale="90000"/>
          </a:bodyPr>
          <a:lstStyle/>
          <a:p>
            <a:pPr marL="762000" indent="-762000"/>
            <a:r>
              <a:rPr lang="en-US" sz="5300" b="1" dirty="0" smtClean="0"/>
              <a:t>The Revised Bloom’s Taxonomy</a:t>
            </a:r>
            <a:r>
              <a:rPr lang="en-US" sz="4000" dirty="0">
                <a:latin typeface="Comic Sans MS" pitchFamily="66" charset="0"/>
              </a:rPr>
              <a:t/>
            </a:r>
            <a:br>
              <a:rPr lang="en-US" sz="4000" dirty="0">
                <a:latin typeface="Comic Sans MS" pitchFamily="66" charset="0"/>
              </a:rPr>
            </a:br>
            <a:endParaRPr lang="en-US" sz="4000" dirty="0">
              <a:latin typeface="Comic Sans MS" pitchFamily="66" charset="0"/>
            </a:endParaRPr>
          </a:p>
        </p:txBody>
      </p:sp>
      <p:sp>
        <p:nvSpPr>
          <p:cNvPr id="6" name="Right Triangle 5"/>
          <p:cNvSpPr/>
          <p:nvPr/>
        </p:nvSpPr>
        <p:spPr bwMode="auto">
          <a:xfrm rot="10800000">
            <a:off x="1676401" y="3200399"/>
            <a:ext cx="1066800" cy="609600"/>
          </a:xfrm>
          <a:prstGeom prst="rtTriangle">
            <a:avLst/>
          </a:prstGeom>
          <a:solidFill>
            <a:srgbClr val="FFFF00"/>
          </a:solidFill>
          <a:ln w="12700" cap="sq"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omic Sans MS" pitchFamily="66" charset="0"/>
            </a:endParaRPr>
          </a:p>
        </p:txBody>
      </p:sp>
      <p:sp>
        <p:nvSpPr>
          <p:cNvPr id="7" name="Rectangle 6"/>
          <p:cNvSpPr/>
          <p:nvPr/>
        </p:nvSpPr>
        <p:spPr bwMode="auto">
          <a:xfrm>
            <a:off x="5257800" y="4017264"/>
            <a:ext cx="990600" cy="533400"/>
          </a:xfrm>
          <a:prstGeom prst="rect">
            <a:avLst/>
          </a:prstGeom>
          <a:solidFill>
            <a:srgbClr val="009900"/>
          </a:solidFill>
          <a:ln w="12700" cap="sq"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omic Sans MS" pitchFamily="66" charset="0"/>
            </a:endParaRPr>
          </a:p>
        </p:txBody>
      </p:sp>
      <p:sp>
        <p:nvSpPr>
          <p:cNvPr id="8" name="TextBox 7"/>
          <p:cNvSpPr txBox="1"/>
          <p:nvPr/>
        </p:nvSpPr>
        <p:spPr>
          <a:xfrm>
            <a:off x="1828801" y="3225226"/>
            <a:ext cx="777777" cy="584775"/>
          </a:xfrm>
          <a:prstGeom prst="rect">
            <a:avLst/>
          </a:prstGeom>
          <a:noFill/>
        </p:spPr>
        <p:txBody>
          <a:bodyPr wrap="none" rtlCol="0">
            <a:spAutoFit/>
          </a:bodyPr>
          <a:lstStyle/>
          <a:p>
            <a:r>
              <a:rPr lang="en-US" sz="3200" dirty="0" smtClean="0">
                <a:latin typeface="Arial Black" pitchFamily="34" charset="0"/>
              </a:rPr>
              <a:t>A1</a:t>
            </a:r>
            <a:endParaRPr lang="en-US" sz="3200" dirty="0">
              <a:latin typeface="Arial Black" pitchFamily="34" charset="0"/>
            </a:endParaRPr>
          </a:p>
        </p:txBody>
      </p:sp>
      <p:sp>
        <p:nvSpPr>
          <p:cNvPr id="9" name="TextBox 8"/>
          <p:cNvSpPr txBox="1"/>
          <p:nvPr/>
        </p:nvSpPr>
        <p:spPr>
          <a:xfrm>
            <a:off x="2971801" y="4038601"/>
            <a:ext cx="777777" cy="584775"/>
          </a:xfrm>
          <a:prstGeom prst="rect">
            <a:avLst/>
          </a:prstGeom>
          <a:noFill/>
        </p:spPr>
        <p:txBody>
          <a:bodyPr wrap="none" rtlCol="0">
            <a:spAutoFit/>
          </a:bodyPr>
          <a:lstStyle/>
          <a:p>
            <a:r>
              <a:rPr lang="en-US" sz="3200" dirty="0" smtClean="0">
                <a:latin typeface="Arial Black" pitchFamily="34" charset="0"/>
              </a:rPr>
              <a:t>B2</a:t>
            </a:r>
            <a:endParaRPr lang="en-US" sz="3200" dirty="0">
              <a:latin typeface="Arial Black" pitchFamily="34" charset="0"/>
            </a:endParaRPr>
          </a:p>
        </p:txBody>
      </p:sp>
      <p:sp>
        <p:nvSpPr>
          <p:cNvPr id="10" name="TextBox 9"/>
          <p:cNvSpPr txBox="1"/>
          <p:nvPr/>
        </p:nvSpPr>
        <p:spPr>
          <a:xfrm>
            <a:off x="4191001" y="4724401"/>
            <a:ext cx="777777" cy="584775"/>
          </a:xfrm>
          <a:prstGeom prst="rect">
            <a:avLst/>
          </a:prstGeom>
          <a:noFill/>
        </p:spPr>
        <p:txBody>
          <a:bodyPr wrap="none" rtlCol="0">
            <a:spAutoFit/>
          </a:bodyPr>
          <a:lstStyle/>
          <a:p>
            <a:r>
              <a:rPr lang="en-US" sz="3200" dirty="0" smtClean="0">
                <a:latin typeface="Arial Black" pitchFamily="34" charset="0"/>
              </a:rPr>
              <a:t>C3</a:t>
            </a:r>
            <a:endParaRPr lang="en-US" sz="3200" dirty="0">
              <a:latin typeface="Arial Black" pitchFamily="34" charset="0"/>
            </a:endParaRPr>
          </a:p>
        </p:txBody>
      </p:sp>
      <p:sp>
        <p:nvSpPr>
          <p:cNvPr id="11" name="TextBox 10"/>
          <p:cNvSpPr txBox="1"/>
          <p:nvPr/>
        </p:nvSpPr>
        <p:spPr>
          <a:xfrm>
            <a:off x="5334001" y="5486401"/>
            <a:ext cx="777777" cy="584775"/>
          </a:xfrm>
          <a:prstGeom prst="rect">
            <a:avLst/>
          </a:prstGeom>
          <a:noFill/>
        </p:spPr>
        <p:txBody>
          <a:bodyPr wrap="none" rtlCol="0">
            <a:spAutoFit/>
          </a:bodyPr>
          <a:lstStyle/>
          <a:p>
            <a:r>
              <a:rPr lang="en-US" sz="3200" dirty="0" smtClean="0">
                <a:latin typeface="Arial Black" pitchFamily="34" charset="0"/>
              </a:rPr>
              <a:t>D4</a:t>
            </a:r>
            <a:endParaRPr lang="en-US" sz="3200" dirty="0">
              <a:latin typeface="Arial Black" pitchFamily="34" charset="0"/>
            </a:endParaRPr>
          </a:p>
        </p:txBody>
      </p:sp>
      <p:sp>
        <p:nvSpPr>
          <p:cNvPr id="12" name="Rectangle 11"/>
          <p:cNvSpPr/>
          <p:nvPr/>
        </p:nvSpPr>
        <p:spPr bwMode="auto">
          <a:xfrm>
            <a:off x="2859024" y="3218688"/>
            <a:ext cx="1066800" cy="609600"/>
          </a:xfrm>
          <a:prstGeom prst="rect">
            <a:avLst/>
          </a:prstGeom>
          <a:solidFill>
            <a:srgbClr val="FF0000"/>
          </a:solidFill>
          <a:ln w="12700" cap="sq"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omic Sans MS" pitchFamily="66"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Text Box 4"/>
          <p:cNvSpPr txBox="1">
            <a:spLocks noChangeArrowheads="1"/>
          </p:cNvSpPr>
          <p:nvPr/>
        </p:nvSpPr>
        <p:spPr bwMode="auto">
          <a:xfrm>
            <a:off x="914400" y="2190958"/>
            <a:ext cx="7239000" cy="3524042"/>
          </a:xfrm>
          <a:prstGeom prst="rect">
            <a:avLst/>
          </a:prstGeom>
          <a:noFill/>
          <a:ln w="12700" cap="sq">
            <a:noFill/>
            <a:miter lim="800000"/>
            <a:headEnd type="none" w="sm" len="sm"/>
            <a:tailEnd type="none" w="sm" len="sm"/>
          </a:ln>
        </p:spPr>
        <p:txBody>
          <a:bodyPr wrap="square">
            <a:spAutoFit/>
          </a:bodyPr>
          <a:lstStyle/>
          <a:p>
            <a:pPr algn="ctr"/>
            <a:endParaRPr lang="en-US" sz="800" dirty="0">
              <a:solidFill>
                <a:schemeClr val="bg1"/>
              </a:solidFill>
              <a:latin typeface="+mj-lt"/>
            </a:endParaRPr>
          </a:p>
          <a:p>
            <a:pPr algn="ctr"/>
            <a:endParaRPr lang="en-US" sz="800" dirty="0">
              <a:latin typeface="+mj-lt"/>
            </a:endParaRPr>
          </a:p>
          <a:p>
            <a:pPr algn="ctr"/>
            <a:r>
              <a:rPr lang="en-US" sz="4000" dirty="0">
                <a:latin typeface="+mj-lt"/>
              </a:rPr>
              <a:t>“Are the parameters of the assessment reasonably similar to the parameters of the instruction?”</a:t>
            </a:r>
            <a:endParaRPr lang="en-US" sz="4000" b="1" dirty="0">
              <a:latin typeface="+mj-lt"/>
            </a:endParaRPr>
          </a:p>
          <a:p>
            <a:endParaRPr lang="en-US" sz="800" b="1" dirty="0">
              <a:solidFill>
                <a:schemeClr val="bg1"/>
              </a:solidFill>
              <a:latin typeface="Arial" charset="0"/>
            </a:endParaRPr>
          </a:p>
          <a:p>
            <a:endParaRPr lang="en-US" sz="800" b="1" dirty="0">
              <a:solidFill>
                <a:schemeClr val="bg1"/>
              </a:solidFill>
              <a:latin typeface="Arial" charset="0"/>
            </a:endParaRPr>
          </a:p>
          <a:p>
            <a:endParaRPr lang="en-US" sz="800" b="1" dirty="0">
              <a:solidFill>
                <a:schemeClr val="bg1"/>
              </a:solidFill>
              <a:latin typeface="Arial" charset="0"/>
            </a:endParaRPr>
          </a:p>
          <a:p>
            <a:endParaRPr lang="en-US" sz="800" b="1" dirty="0">
              <a:solidFill>
                <a:schemeClr val="bg1"/>
              </a:solidFill>
              <a:latin typeface="Arial" charset="0"/>
            </a:endParaRPr>
          </a:p>
          <a:p>
            <a:endParaRPr lang="en-US" sz="500" b="1" dirty="0">
              <a:solidFill>
                <a:schemeClr val="bg1"/>
              </a:solidFill>
              <a:latin typeface="Arial" charset="0"/>
            </a:endParaRPr>
          </a:p>
          <a:p>
            <a:endParaRPr lang="en-US" sz="500" b="1" dirty="0">
              <a:solidFill>
                <a:schemeClr val="bg1"/>
              </a:solidFill>
              <a:latin typeface="Arial" charset="0"/>
            </a:endParaRPr>
          </a:p>
          <a:p>
            <a:endParaRPr lang="en-US" sz="500" b="1" dirty="0">
              <a:solidFill>
                <a:schemeClr val="bg1"/>
              </a:solidFill>
              <a:latin typeface="Arial" charset="0"/>
            </a:endParaRPr>
          </a:p>
        </p:txBody>
      </p:sp>
      <p:sp>
        <p:nvSpPr>
          <p:cNvPr id="5" name="Down Arrow 4"/>
          <p:cNvSpPr/>
          <p:nvPr/>
        </p:nvSpPr>
        <p:spPr>
          <a:xfrm rot="16200000">
            <a:off x="3924300" y="-3127663"/>
            <a:ext cx="1600200" cy="8229600"/>
          </a:xfrm>
          <a:prstGeom prst="downArrow">
            <a:avLst>
              <a:gd name="adj1" fmla="val 50000"/>
              <a:gd name="adj2" fmla="val 7597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3050167" y="445418"/>
            <a:ext cx="2664832" cy="1015663"/>
          </a:xfrm>
          <a:prstGeom prst="rect">
            <a:avLst/>
          </a:prstGeom>
          <a:noFill/>
        </p:spPr>
        <p:txBody>
          <a:bodyPr wrap="none" rtlCol="0">
            <a:spAutoFit/>
          </a:bodyPr>
          <a:lstStyle/>
          <a:p>
            <a:r>
              <a:rPr lang="en-US" sz="6000" b="1" dirty="0" smtClean="0">
                <a:solidFill>
                  <a:schemeClr val="bg1"/>
                </a:solidFill>
                <a:latin typeface="+mj-lt"/>
              </a:rPr>
              <a:t>Context</a:t>
            </a:r>
          </a:p>
        </p:txBody>
      </p:sp>
    </p:spTree>
    <p:custDataLst>
      <p:tags r:id="rId1"/>
    </p:custData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3" name="Picture 3" descr="rachael-ray.jpg"/>
          <p:cNvPicPr>
            <a:picLocks noChangeAspect="1"/>
          </p:cNvPicPr>
          <p:nvPr/>
        </p:nvPicPr>
        <p:blipFill>
          <a:blip r:embed="rId3" cstate="print"/>
          <a:srcRect/>
          <a:stretch>
            <a:fillRect/>
          </a:stretch>
        </p:blipFill>
        <p:spPr bwMode="auto">
          <a:xfrm>
            <a:off x="914400" y="533400"/>
            <a:ext cx="7518400" cy="5638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8" name="Rectangle 2"/>
          <p:cNvSpPr>
            <a:spLocks noGrp="1" noChangeArrowheads="1"/>
          </p:cNvSpPr>
          <p:nvPr>
            <p:ph type="ctrTitle"/>
          </p:nvPr>
        </p:nvSpPr>
        <p:spPr>
          <a:xfrm>
            <a:off x="685800" y="228601"/>
            <a:ext cx="7772400" cy="1467362"/>
          </a:xfrm>
        </p:spPr>
        <p:txBody>
          <a:bodyPr/>
          <a:lstStyle/>
          <a:p>
            <a:r>
              <a:rPr lang="en-US" dirty="0" smtClean="0">
                <a:solidFill>
                  <a:schemeClr val="accent2"/>
                </a:solidFill>
              </a:rPr>
              <a:t>Our </a:t>
            </a:r>
            <a:r>
              <a:rPr lang="en-US" dirty="0">
                <a:solidFill>
                  <a:schemeClr val="accent2"/>
                </a:solidFill>
              </a:rPr>
              <a:t>Assumptions:</a:t>
            </a:r>
          </a:p>
        </p:txBody>
      </p:sp>
      <p:sp>
        <p:nvSpPr>
          <p:cNvPr id="644099" name="Rectangle 3"/>
          <p:cNvSpPr>
            <a:spLocks noGrp="1" noChangeArrowheads="1"/>
          </p:cNvSpPr>
          <p:nvPr>
            <p:ph type="subTitle" idx="1"/>
          </p:nvPr>
        </p:nvSpPr>
        <p:spPr>
          <a:xfrm>
            <a:off x="685800" y="1984376"/>
            <a:ext cx="7772400" cy="3425825"/>
          </a:xfrm>
        </p:spPr>
        <p:txBody>
          <a:bodyPr>
            <a:normAutofit lnSpcReduction="10000"/>
          </a:bodyPr>
          <a:lstStyle/>
          <a:p>
            <a:pPr algn="l"/>
            <a:r>
              <a:rPr lang="en-US" sz="2800" dirty="0">
                <a:solidFill>
                  <a:schemeClr val="tx1"/>
                </a:solidFill>
                <a:latin typeface="+mj-lt"/>
              </a:rPr>
              <a:t>You </a:t>
            </a:r>
            <a:r>
              <a:rPr lang="en-US" sz="2800" dirty="0" smtClean="0">
                <a:solidFill>
                  <a:schemeClr val="tx1"/>
                </a:solidFill>
                <a:latin typeface="+mj-lt"/>
              </a:rPr>
              <a:t>work </a:t>
            </a:r>
            <a:r>
              <a:rPr lang="en-US" sz="2800" dirty="0">
                <a:solidFill>
                  <a:schemeClr val="tx1"/>
                </a:solidFill>
                <a:latin typeface="+mj-lt"/>
              </a:rPr>
              <a:t>HARD to do what’s best for </a:t>
            </a:r>
            <a:r>
              <a:rPr lang="en-US" sz="2800" dirty="0" smtClean="0">
                <a:solidFill>
                  <a:schemeClr val="tx1"/>
                </a:solidFill>
                <a:latin typeface="+mj-lt"/>
              </a:rPr>
              <a:t>students</a:t>
            </a:r>
            <a:endParaRPr lang="en-US" sz="2800" dirty="0">
              <a:solidFill>
                <a:schemeClr val="tx1"/>
              </a:solidFill>
              <a:latin typeface="+mj-lt"/>
            </a:endParaRPr>
          </a:p>
          <a:p>
            <a:pPr algn="l"/>
            <a:r>
              <a:rPr lang="en-US" sz="2800" dirty="0" smtClean="0">
                <a:solidFill>
                  <a:schemeClr val="tx1"/>
                </a:solidFill>
                <a:latin typeface="+mj-lt"/>
              </a:rPr>
              <a:t>Your </a:t>
            </a:r>
            <a:r>
              <a:rPr lang="en-US" sz="2800" dirty="0">
                <a:solidFill>
                  <a:schemeClr val="tx1"/>
                </a:solidFill>
                <a:latin typeface="+mj-lt"/>
              </a:rPr>
              <a:t>work is guided by </a:t>
            </a:r>
            <a:r>
              <a:rPr lang="en-US" sz="2800" dirty="0" smtClean="0">
                <a:solidFill>
                  <a:schemeClr val="tx1"/>
                </a:solidFill>
                <a:latin typeface="+mj-lt"/>
              </a:rPr>
              <a:t>a </a:t>
            </a:r>
            <a:r>
              <a:rPr lang="en-US" sz="2800" dirty="0">
                <a:solidFill>
                  <a:schemeClr val="tx1"/>
                </a:solidFill>
                <a:latin typeface="+mj-lt"/>
              </a:rPr>
              <a:t>PLC framework</a:t>
            </a:r>
          </a:p>
          <a:p>
            <a:pPr algn="l"/>
            <a:r>
              <a:rPr lang="en-US" sz="2800" dirty="0">
                <a:solidFill>
                  <a:schemeClr val="tx1"/>
                </a:solidFill>
                <a:latin typeface="+mj-lt"/>
              </a:rPr>
              <a:t>Student learning is your highest priority </a:t>
            </a:r>
          </a:p>
          <a:p>
            <a:pPr algn="l"/>
            <a:r>
              <a:rPr lang="en-US" sz="2800" dirty="0">
                <a:solidFill>
                  <a:schemeClr val="tx1"/>
                </a:solidFill>
                <a:latin typeface="+mj-lt"/>
              </a:rPr>
              <a:t>You share your expertise within and outside of your team</a:t>
            </a:r>
          </a:p>
          <a:p>
            <a:pPr algn="l"/>
            <a:r>
              <a:rPr lang="en-US" sz="2800" dirty="0" smtClean="0">
                <a:solidFill>
                  <a:schemeClr val="tx1"/>
                </a:solidFill>
                <a:latin typeface="+mj-lt"/>
              </a:rPr>
              <a:t>Things aren’t always perfect</a:t>
            </a:r>
          </a:p>
          <a:p>
            <a:pPr algn="l"/>
            <a:r>
              <a:rPr lang="en-US" sz="2800" dirty="0" smtClean="0">
                <a:solidFill>
                  <a:schemeClr val="tx1"/>
                </a:solidFill>
                <a:latin typeface="+mj-lt"/>
              </a:rPr>
              <a:t>This </a:t>
            </a:r>
            <a:r>
              <a:rPr lang="en-US" sz="2800" dirty="0">
                <a:solidFill>
                  <a:schemeClr val="tx1"/>
                </a:solidFill>
                <a:latin typeface="+mj-lt"/>
              </a:rPr>
              <a:t>is a safe space to be candid &amp; honest</a:t>
            </a:r>
          </a:p>
          <a:p>
            <a:endParaRPr lang="en-US" sz="2800" dirty="0">
              <a:latin typeface="Comic Sans MS" pitchFamily="66" charset="0"/>
            </a:endParaRPr>
          </a:p>
        </p:txBody>
      </p:sp>
    </p:spTree>
    <p:custDataLst>
      <p:tags r:id="rId1"/>
    </p:custData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C678680-AC1B-49AB-B54D-C0A7B19FF811}" type="slidenum">
              <a:rPr lang="en-US" smtClean="0"/>
              <a:pPr/>
              <a:t>40</a:t>
            </a:fld>
            <a:endParaRPr lang="en-US"/>
          </a:p>
        </p:txBody>
      </p:sp>
      <p:pic>
        <p:nvPicPr>
          <p:cNvPr id="1026" name="Picture 2" descr="http://a7.sphotos.ak.fbcdn.net/hphotos-ak-snc1/9533_157429914173_508684173_2568552_3567890_n.jpg"/>
          <p:cNvPicPr>
            <a:picLocks noChangeAspect="1" noChangeArrowheads="1"/>
          </p:cNvPicPr>
          <p:nvPr/>
        </p:nvPicPr>
        <p:blipFill>
          <a:blip r:embed="rId3" cstate="print"/>
          <a:srcRect/>
          <a:stretch>
            <a:fillRect/>
          </a:stretch>
        </p:blipFill>
        <p:spPr bwMode="auto">
          <a:xfrm>
            <a:off x="2362200" y="228600"/>
            <a:ext cx="4314825" cy="5753101"/>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That’s a lot to think about!</a:t>
            </a:r>
            <a:endParaRPr lang="en-US" dirty="0"/>
          </a:p>
        </p:txBody>
      </p:sp>
      <p:sp>
        <p:nvSpPr>
          <p:cNvPr id="3" name="Content Placeholder 2"/>
          <p:cNvSpPr>
            <a:spLocks noGrp="1"/>
          </p:cNvSpPr>
          <p:nvPr>
            <p:ph idx="1"/>
          </p:nvPr>
        </p:nvSpPr>
        <p:spPr>
          <a:xfrm>
            <a:off x="457200" y="1600201"/>
            <a:ext cx="8229600" cy="1981200"/>
          </a:xfrm>
        </p:spPr>
        <p:txBody>
          <a:bodyPr/>
          <a:lstStyle/>
          <a:p>
            <a:r>
              <a:rPr lang="en-US" dirty="0" smtClean="0"/>
              <a:t>Content</a:t>
            </a:r>
          </a:p>
          <a:p>
            <a:r>
              <a:rPr lang="en-US" dirty="0" smtClean="0"/>
              <a:t>Cognitive Type</a:t>
            </a:r>
          </a:p>
          <a:p>
            <a:r>
              <a:rPr lang="en-US" dirty="0" smtClean="0"/>
              <a:t>Context</a:t>
            </a:r>
            <a:endParaRPr lang="en-US" dirty="0"/>
          </a:p>
        </p:txBody>
      </p:sp>
      <p:sp>
        <p:nvSpPr>
          <p:cNvPr id="4" name="Title 1"/>
          <p:cNvSpPr txBox="1">
            <a:spLocks/>
          </p:cNvSpPr>
          <p:nvPr/>
        </p:nvSpPr>
        <p:spPr bwMode="auto">
          <a:xfrm>
            <a:off x="533400" y="48006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0" i="0" u="none" strike="noStrike" kern="0" cap="none" spc="0" normalizeH="0" baseline="0" noProof="0" dirty="0" smtClean="0">
                <a:ln>
                  <a:noFill/>
                </a:ln>
                <a:solidFill>
                  <a:schemeClr val="tx2"/>
                </a:solidFill>
                <a:effectLst/>
                <a:uLnTx/>
                <a:uFillTx/>
                <a:latin typeface="+mj-lt"/>
                <a:ea typeface="+mj-ea"/>
                <a:cs typeface="+mj-cs"/>
              </a:rPr>
              <a:t>Where Should We Begin?</a:t>
            </a:r>
            <a:endParaRPr kumimoji="0" lang="en-US" sz="4400" b="0" i="0" u="none" strike="noStrike" kern="0" cap="none" spc="0" normalizeH="0" baseline="0" noProof="0" dirty="0">
              <a:ln>
                <a:noFill/>
              </a:ln>
              <a:solidFill>
                <a:schemeClr val="tx2"/>
              </a:solidFill>
              <a:effectLst/>
              <a:uLnTx/>
              <a:uFillTx/>
              <a:latin typeface="+mj-lt"/>
              <a:ea typeface="+mj-ea"/>
              <a:cs typeface="+mj-cs"/>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en-US" sz="4000" b="1" dirty="0" smtClean="0">
                <a:solidFill>
                  <a:srgbClr val="00467A"/>
                </a:solidFill>
                <a:latin typeface="Sylfaen" pitchFamily="18" charset="0"/>
              </a:rPr>
              <a:t>Professional Learning Communities</a:t>
            </a:r>
          </a:p>
        </p:txBody>
      </p:sp>
      <p:sp>
        <p:nvSpPr>
          <p:cNvPr id="46083" name="Content Placeholder 2"/>
          <p:cNvSpPr>
            <a:spLocks noGrp="1"/>
          </p:cNvSpPr>
          <p:nvPr>
            <p:ph idx="1"/>
          </p:nvPr>
        </p:nvSpPr>
        <p:spPr>
          <a:xfrm>
            <a:off x="457200" y="1951038"/>
            <a:ext cx="4191000" cy="4525962"/>
          </a:xfrm>
        </p:spPr>
        <p:txBody>
          <a:bodyPr/>
          <a:lstStyle/>
          <a:p>
            <a:pPr algn="ctr" eaLnBrk="1" hangingPunct="1">
              <a:buFontTx/>
              <a:buNone/>
            </a:pPr>
            <a:r>
              <a:rPr lang="en-US" dirty="0" smtClean="0">
                <a:latin typeface="Sylfaen" pitchFamily="18" charset="0"/>
              </a:rPr>
              <a:t>   </a:t>
            </a:r>
            <a:endParaRPr lang="en-US" dirty="0" smtClean="0"/>
          </a:p>
        </p:txBody>
      </p:sp>
      <p:pic>
        <p:nvPicPr>
          <p:cNvPr id="46084" name="Picture 3"/>
          <p:cNvPicPr>
            <a:picLocks noChangeAspect="1" noChangeArrowheads="1"/>
          </p:cNvPicPr>
          <p:nvPr/>
        </p:nvPicPr>
        <p:blipFill>
          <a:blip r:embed="rId3" cstate="print"/>
          <a:srcRect/>
          <a:stretch>
            <a:fillRect/>
          </a:stretch>
        </p:blipFill>
        <p:spPr bwMode="auto">
          <a:xfrm rot="20862168">
            <a:off x="530904" y="1981627"/>
            <a:ext cx="2889251" cy="3865563"/>
          </a:xfrm>
          <a:prstGeom prst="rect">
            <a:avLst/>
          </a:prstGeom>
          <a:noFill/>
          <a:ln w="12700" cap="sq">
            <a:solidFill>
              <a:srgbClr val="0070C0"/>
            </a:solidFill>
            <a:miter lim="800000"/>
            <a:headEnd type="none" w="sm" len="sm"/>
            <a:tailEnd type="none" w="sm" len="sm"/>
          </a:ln>
        </p:spPr>
      </p:pic>
      <p:pic>
        <p:nvPicPr>
          <p:cNvPr id="46085" name="Picture 5"/>
          <p:cNvPicPr>
            <a:picLocks noChangeAspect="1" noChangeArrowheads="1"/>
          </p:cNvPicPr>
          <p:nvPr/>
        </p:nvPicPr>
        <p:blipFill>
          <a:blip r:embed="rId4" cstate="print"/>
          <a:srcRect/>
          <a:stretch>
            <a:fillRect/>
          </a:stretch>
        </p:blipFill>
        <p:spPr bwMode="auto">
          <a:xfrm rot="1139545">
            <a:off x="5485454" y="2247441"/>
            <a:ext cx="2959775" cy="3852811"/>
          </a:xfrm>
          <a:prstGeom prst="rect">
            <a:avLst/>
          </a:prstGeom>
          <a:noFill/>
          <a:ln w="25400" cap="sq" cmpd="sng">
            <a:solidFill>
              <a:schemeClr val="tx2">
                <a:lumMod val="65000"/>
                <a:lumOff val="35000"/>
              </a:schemeClr>
            </a:solidFill>
            <a:prstDash val="solid"/>
            <a:miter lim="800000"/>
            <a:headEnd type="none" w="sm" len="sm"/>
            <a:tailEnd type="none" w="sm" len="sm"/>
          </a:ln>
        </p:spPr>
      </p:pic>
      <p:pic>
        <p:nvPicPr>
          <p:cNvPr id="6" name="Picture 2"/>
          <p:cNvPicPr>
            <a:picLocks noChangeAspect="1" noChangeArrowheads="1"/>
          </p:cNvPicPr>
          <p:nvPr/>
        </p:nvPicPr>
        <p:blipFill>
          <a:blip r:embed="rId5" cstate="print"/>
          <a:srcRect/>
          <a:stretch>
            <a:fillRect/>
          </a:stretch>
        </p:blipFill>
        <p:spPr bwMode="auto">
          <a:xfrm>
            <a:off x="3048001" y="1946892"/>
            <a:ext cx="3015307" cy="3887821"/>
          </a:xfrm>
          <a:prstGeom prst="rect">
            <a:avLst/>
          </a:prstGeom>
          <a:noFill/>
          <a:ln w="25400" cap="sq" cmpd="sng">
            <a:solidFill>
              <a:schemeClr val="tx2">
                <a:lumMod val="65000"/>
                <a:lumOff val="35000"/>
              </a:schemeClr>
            </a:solidFill>
            <a:prstDash val="solid"/>
            <a:miter lim="800000"/>
            <a:headEnd type="none" w="sm" len="sm"/>
            <a:tailEnd type="none" w="sm" len="sm"/>
          </a:ln>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4" descr="http://rlv.zcache.com/north_carolina_map_keychain_cut_out_photosculpture-p153733950921676221u7j7_400.jpg"/>
          <p:cNvPicPr>
            <a:picLocks noChangeAspect="1" noChangeArrowheads="1"/>
          </p:cNvPicPr>
          <p:nvPr/>
        </p:nvPicPr>
        <p:blipFill>
          <a:blip r:embed="rId3" cstate="print">
            <a:lum bright="58000" contrast="-48000"/>
          </a:blip>
          <a:srcRect/>
          <a:stretch>
            <a:fillRect/>
          </a:stretch>
        </p:blipFill>
        <p:spPr bwMode="auto">
          <a:xfrm>
            <a:off x="914400" y="0"/>
            <a:ext cx="6705600" cy="6705600"/>
          </a:xfrm>
          <a:prstGeom prst="rect">
            <a:avLst/>
          </a:prstGeom>
          <a:noFill/>
          <a:ln w="9525">
            <a:noFill/>
            <a:miter lim="800000"/>
            <a:headEnd/>
            <a:tailEnd/>
          </a:ln>
        </p:spPr>
      </p:pic>
      <p:sp>
        <p:nvSpPr>
          <p:cNvPr id="52227" name="Title 3"/>
          <p:cNvSpPr>
            <a:spLocks noGrp="1"/>
          </p:cNvSpPr>
          <p:nvPr>
            <p:ph type="ctrTitle"/>
          </p:nvPr>
        </p:nvSpPr>
        <p:spPr>
          <a:xfrm>
            <a:off x="685800" y="2209801"/>
            <a:ext cx="7772400" cy="1470025"/>
          </a:xfrm>
        </p:spPr>
        <p:txBody>
          <a:bodyPr>
            <a:normAutofit fontScale="90000"/>
          </a:bodyPr>
          <a:lstStyle/>
          <a:p>
            <a:pPr eaLnBrk="1" hangingPunct="1"/>
            <a:r>
              <a:rPr lang="en-US" dirty="0" smtClean="0">
                <a:solidFill>
                  <a:schemeClr val="tx1"/>
                </a:solidFill>
                <a:latin typeface="Sylfaen" pitchFamily="18" charset="0"/>
                <a:cs typeface="Times New Roman" pitchFamily="18" charset="0"/>
              </a:rPr>
              <a:t> Professional Learning Communities can create the</a:t>
            </a:r>
            <a:r>
              <a:rPr lang="en-US" b="1" dirty="0" smtClean="0">
                <a:solidFill>
                  <a:schemeClr val="tx1"/>
                </a:solidFill>
                <a:latin typeface="Sylfaen" pitchFamily="18" charset="0"/>
                <a:cs typeface="Times New Roman" pitchFamily="18" charset="0"/>
              </a:rPr>
              <a:t/>
            </a:r>
            <a:br>
              <a:rPr lang="en-US" b="1" dirty="0" smtClean="0">
                <a:solidFill>
                  <a:schemeClr val="tx1"/>
                </a:solidFill>
                <a:latin typeface="Sylfaen" pitchFamily="18" charset="0"/>
                <a:cs typeface="Times New Roman" pitchFamily="18" charset="0"/>
              </a:rPr>
            </a:br>
            <a:r>
              <a:rPr lang="en-US" sz="7200" b="1" dirty="0" smtClean="0">
                <a:solidFill>
                  <a:srgbClr val="00467A"/>
                </a:solidFill>
                <a:latin typeface="Sylfaen" pitchFamily="18" charset="0"/>
                <a:cs typeface="Times New Roman" pitchFamily="18" charset="0"/>
              </a:rPr>
              <a:t>Local Curriculum</a:t>
            </a:r>
            <a:r>
              <a:rPr lang="en-US" b="1" dirty="0" smtClean="0">
                <a:solidFill>
                  <a:schemeClr val="tx1"/>
                </a:solidFill>
                <a:latin typeface="Sylfaen" pitchFamily="18" charset="0"/>
                <a:cs typeface="Times New Roman" pitchFamily="18" charset="0"/>
              </a:rPr>
              <a:t/>
            </a:r>
            <a:br>
              <a:rPr lang="en-US" b="1" dirty="0" smtClean="0">
                <a:solidFill>
                  <a:schemeClr val="tx1"/>
                </a:solidFill>
                <a:latin typeface="Sylfaen" pitchFamily="18" charset="0"/>
                <a:cs typeface="Times New Roman" pitchFamily="18" charset="0"/>
              </a:rPr>
            </a:br>
            <a:r>
              <a:rPr lang="en-US" dirty="0" smtClean="0">
                <a:solidFill>
                  <a:schemeClr val="tx1"/>
                </a:solidFill>
                <a:latin typeface="Sylfaen" pitchFamily="18" charset="0"/>
                <a:cs typeface="Times New Roman" pitchFamily="18" charset="0"/>
              </a:rPr>
              <a:t>to Clarify District Expectations</a:t>
            </a:r>
            <a:endParaRPr lang="en-US" dirty="0" smtClean="0">
              <a:solidFill>
                <a:schemeClr val="tx1"/>
              </a:solidFill>
              <a:latin typeface="Sylfaen" pitchFamily="18" charset="0"/>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ctrTitle"/>
          </p:nvPr>
        </p:nvSpPr>
        <p:spPr>
          <a:xfrm>
            <a:off x="685800" y="152400"/>
            <a:ext cx="7772400" cy="1470025"/>
          </a:xfrm>
        </p:spPr>
        <p:txBody>
          <a:bodyPr>
            <a:normAutofit/>
          </a:bodyPr>
          <a:lstStyle/>
          <a:p>
            <a:pPr marL="514350" indent="-514350" eaLnBrk="1" hangingPunct="1">
              <a:lnSpc>
                <a:spcPct val="90000"/>
              </a:lnSpc>
            </a:pPr>
            <a:r>
              <a:rPr lang="en-US" sz="3600" b="1" dirty="0" smtClean="0">
                <a:solidFill>
                  <a:srgbClr val="00467A"/>
                </a:solidFill>
                <a:cs typeface="Arial" charset="0"/>
              </a:rPr>
              <a:t>What is it we expect students to learn?</a:t>
            </a:r>
            <a:r>
              <a:rPr lang="en-US" sz="3600" b="1" dirty="0" smtClean="0">
                <a:latin typeface="Sylfaen" pitchFamily="18" charset="0"/>
              </a:rPr>
              <a:t/>
            </a:r>
            <a:br>
              <a:rPr lang="en-US" sz="3600" b="1" dirty="0" smtClean="0">
                <a:latin typeface="Sylfaen" pitchFamily="18" charset="0"/>
              </a:rPr>
            </a:br>
            <a:endParaRPr lang="en-US" sz="3600" dirty="0" smtClean="0"/>
          </a:p>
        </p:txBody>
      </p:sp>
      <p:sp>
        <p:nvSpPr>
          <p:cNvPr id="66563" name="Content Placeholder 2"/>
          <p:cNvSpPr>
            <a:spLocks noGrp="1"/>
          </p:cNvSpPr>
          <p:nvPr>
            <p:ph type="subTitle" idx="1"/>
          </p:nvPr>
        </p:nvSpPr>
        <p:spPr>
          <a:xfrm>
            <a:off x="762000" y="1447800"/>
            <a:ext cx="7772400" cy="3886200"/>
          </a:xfrm>
        </p:spPr>
        <p:txBody>
          <a:bodyPr>
            <a:normAutofit/>
          </a:bodyPr>
          <a:lstStyle/>
          <a:p>
            <a:pPr algn="l" eaLnBrk="1" hangingPunct="1"/>
            <a:r>
              <a:rPr lang="en-US" sz="2400" dirty="0" smtClean="0">
                <a:latin typeface="+mj-lt"/>
              </a:rPr>
              <a:t>What policies and practices, regarding curriculum development, exist in your district?</a:t>
            </a:r>
          </a:p>
          <a:p>
            <a:pPr algn="l" eaLnBrk="1" hangingPunct="1"/>
            <a:endParaRPr lang="en-US" sz="2400" dirty="0" smtClean="0">
              <a:latin typeface="+mj-lt"/>
            </a:endParaRPr>
          </a:p>
          <a:p>
            <a:pPr algn="l" eaLnBrk="1" hangingPunct="1"/>
            <a:r>
              <a:rPr lang="en-US" sz="2400" dirty="0" smtClean="0">
                <a:latin typeface="+mj-lt"/>
              </a:rPr>
              <a:t>What resources are provided to give teachers in the district a common understanding of curricular expectations?</a:t>
            </a:r>
          </a:p>
          <a:p>
            <a:pPr lvl="2" algn="l" eaLnBrk="1" hangingPunct="1"/>
            <a:r>
              <a:rPr lang="en-US" sz="2000" dirty="0" smtClean="0">
                <a:latin typeface="+mj-lt"/>
              </a:rPr>
              <a:t>Scope &amp; Sequence Charts</a:t>
            </a:r>
          </a:p>
          <a:p>
            <a:pPr lvl="2" algn="l" eaLnBrk="1" hangingPunct="1"/>
            <a:r>
              <a:rPr lang="en-US" sz="2000" dirty="0" smtClean="0">
                <a:latin typeface="+mj-lt"/>
              </a:rPr>
              <a:t>Pacing Guides</a:t>
            </a:r>
          </a:p>
          <a:p>
            <a:pPr lvl="2" algn="l" eaLnBrk="1" hangingPunct="1"/>
            <a:r>
              <a:rPr lang="en-US" sz="2000" dirty="0" smtClean="0">
                <a:latin typeface="+mj-lt"/>
              </a:rPr>
              <a:t>Alignment Documents/Curriculum Maps</a:t>
            </a:r>
          </a:p>
          <a:p>
            <a:pPr lvl="2" algn="l" eaLnBrk="1" hangingPunct="1"/>
            <a:r>
              <a:rPr lang="en-US" sz="2000" dirty="0" smtClean="0">
                <a:latin typeface="+mj-lt"/>
              </a:rPr>
              <a:t>Professional Development</a:t>
            </a:r>
            <a:endParaRPr lang="en-US" dirty="0" smtClean="0">
              <a:latin typeface="+mj-lt"/>
            </a:endParaRPr>
          </a:p>
          <a:p>
            <a:pPr eaLnBrk="1" hangingPunct="1"/>
            <a:endParaRPr lang="en-US" sz="2000" dirty="0" smtClean="0">
              <a:latin typeface="Sylfaen" pitchFamily="18" charset="0"/>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ctrTitle"/>
          </p:nvPr>
        </p:nvSpPr>
        <p:spPr>
          <a:xfrm>
            <a:off x="533400" y="381000"/>
            <a:ext cx="8077200" cy="1470025"/>
          </a:xfrm>
        </p:spPr>
        <p:txBody>
          <a:bodyPr/>
          <a:lstStyle/>
          <a:p>
            <a:pPr marL="514350" indent="-514350" eaLnBrk="1" hangingPunct="1">
              <a:lnSpc>
                <a:spcPct val="90000"/>
              </a:lnSpc>
            </a:pPr>
            <a:r>
              <a:rPr lang="en-US" sz="3200" b="1" dirty="0" smtClean="0">
                <a:solidFill>
                  <a:srgbClr val="00467A"/>
                </a:solidFill>
                <a:cs typeface="Arial" charset="0"/>
              </a:rPr>
              <a:t>How will we know when they have learned it?</a:t>
            </a:r>
            <a:r>
              <a:rPr lang="en-US" sz="3200" b="1" dirty="0" smtClean="0">
                <a:latin typeface="Sylfaen" pitchFamily="18" charset="0"/>
              </a:rPr>
              <a:t/>
            </a:r>
            <a:br>
              <a:rPr lang="en-US" sz="3200" b="1" dirty="0" smtClean="0">
                <a:latin typeface="Sylfaen" pitchFamily="18" charset="0"/>
              </a:rPr>
            </a:br>
            <a:endParaRPr lang="en-US" sz="3200" dirty="0" smtClean="0"/>
          </a:p>
        </p:txBody>
      </p:sp>
      <p:sp>
        <p:nvSpPr>
          <p:cNvPr id="67587" name="Content Placeholder 2"/>
          <p:cNvSpPr>
            <a:spLocks noGrp="1"/>
          </p:cNvSpPr>
          <p:nvPr>
            <p:ph type="subTitle" idx="1"/>
          </p:nvPr>
        </p:nvSpPr>
        <p:spPr>
          <a:xfrm>
            <a:off x="685800" y="1600200"/>
            <a:ext cx="8229600" cy="4191000"/>
          </a:xfrm>
        </p:spPr>
        <p:txBody>
          <a:bodyPr>
            <a:normAutofit/>
          </a:bodyPr>
          <a:lstStyle/>
          <a:p>
            <a:pPr algn="l" eaLnBrk="1" hangingPunct="1"/>
            <a:r>
              <a:rPr lang="en-US" sz="2400" dirty="0" smtClean="0">
                <a:latin typeface="+mj-lt"/>
              </a:rPr>
              <a:t>What policies and practices, regarding assessment, exist in your district?</a:t>
            </a:r>
          </a:p>
          <a:p>
            <a:pPr algn="l" eaLnBrk="1" hangingPunct="1">
              <a:buNone/>
            </a:pPr>
            <a:endParaRPr lang="en-US" sz="2400" dirty="0" smtClean="0">
              <a:latin typeface="+mj-lt"/>
            </a:endParaRPr>
          </a:p>
          <a:p>
            <a:pPr algn="l" eaLnBrk="1" hangingPunct="1"/>
            <a:r>
              <a:rPr lang="en-US" sz="2400" dirty="0" smtClean="0">
                <a:latin typeface="+mj-lt"/>
              </a:rPr>
              <a:t>What resources are provided to give teachers in the district a common set of tools for assessing student learning?</a:t>
            </a:r>
          </a:p>
          <a:p>
            <a:pPr lvl="2" algn="l" eaLnBrk="1" hangingPunct="1"/>
            <a:r>
              <a:rPr lang="en-US" sz="2000" dirty="0" smtClean="0">
                <a:latin typeface="+mj-lt"/>
              </a:rPr>
              <a:t>Diagnostic Assessment</a:t>
            </a:r>
          </a:p>
          <a:p>
            <a:pPr lvl="2" algn="l" eaLnBrk="1" hangingPunct="1"/>
            <a:r>
              <a:rPr lang="en-US" sz="2000" dirty="0" smtClean="0">
                <a:latin typeface="+mj-lt"/>
              </a:rPr>
              <a:t>Formative Assessment</a:t>
            </a:r>
          </a:p>
          <a:p>
            <a:pPr lvl="2" algn="l" eaLnBrk="1" hangingPunct="1"/>
            <a:r>
              <a:rPr lang="en-US" sz="2000" dirty="0" smtClean="0">
                <a:latin typeface="+mj-lt"/>
              </a:rPr>
              <a:t>Achievement Benchmarks</a:t>
            </a:r>
          </a:p>
          <a:p>
            <a:pPr lvl="2" algn="l" eaLnBrk="1" hangingPunct="1"/>
            <a:r>
              <a:rPr lang="en-US" sz="2000" dirty="0" smtClean="0">
                <a:latin typeface="+mj-lt"/>
              </a:rPr>
              <a:t>Content Rubrics</a:t>
            </a:r>
          </a:p>
          <a:p>
            <a:pPr lvl="2" algn="l" eaLnBrk="1" hangingPunct="1"/>
            <a:r>
              <a:rPr lang="en-US" sz="2000" dirty="0" smtClean="0">
                <a:latin typeface="+mj-lt"/>
              </a:rPr>
              <a:t>Student Task Scoring Guides</a:t>
            </a:r>
            <a:endParaRPr lang="en-US" dirty="0" smtClean="0">
              <a:latin typeface="+mj-lt"/>
            </a:endParaRPr>
          </a:p>
          <a:p>
            <a:pPr eaLnBrk="1" hangingPunct="1"/>
            <a:endParaRPr lang="en-US" dirty="0" smtClean="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ctrTitle"/>
          </p:nvPr>
        </p:nvSpPr>
        <p:spPr>
          <a:xfrm>
            <a:off x="533400" y="381000"/>
            <a:ext cx="8153400" cy="1470025"/>
          </a:xfrm>
        </p:spPr>
        <p:txBody>
          <a:bodyPr/>
          <a:lstStyle/>
          <a:p>
            <a:pPr marL="514350" indent="-514350" eaLnBrk="1" hangingPunct="1">
              <a:lnSpc>
                <a:spcPct val="90000"/>
              </a:lnSpc>
            </a:pPr>
            <a:r>
              <a:rPr lang="en-US" sz="3200" b="1" dirty="0" smtClean="0">
                <a:solidFill>
                  <a:srgbClr val="00467A"/>
                </a:solidFill>
                <a:cs typeface="Arial" charset="0"/>
              </a:rPr>
              <a:t>How will we respond when they don’t learn it?</a:t>
            </a:r>
            <a:r>
              <a:rPr lang="en-US" sz="3200" b="1" dirty="0" smtClean="0"/>
              <a:t> </a:t>
            </a:r>
            <a:r>
              <a:rPr lang="en-US" sz="3200" b="1" dirty="0" smtClean="0">
                <a:latin typeface="Sylfaen" pitchFamily="18" charset="0"/>
              </a:rPr>
              <a:t/>
            </a:r>
            <a:br>
              <a:rPr lang="en-US" sz="3200" b="1" dirty="0" smtClean="0">
                <a:latin typeface="Sylfaen" pitchFamily="18" charset="0"/>
              </a:rPr>
            </a:br>
            <a:endParaRPr lang="en-US" sz="3200" dirty="0" smtClean="0"/>
          </a:p>
        </p:txBody>
      </p:sp>
      <p:sp>
        <p:nvSpPr>
          <p:cNvPr id="68611" name="Content Placeholder 2"/>
          <p:cNvSpPr>
            <a:spLocks noGrp="1"/>
          </p:cNvSpPr>
          <p:nvPr>
            <p:ph type="subTitle" idx="1"/>
          </p:nvPr>
        </p:nvSpPr>
        <p:spPr>
          <a:xfrm>
            <a:off x="533400" y="1676400"/>
            <a:ext cx="8229600" cy="4495800"/>
          </a:xfrm>
        </p:spPr>
        <p:txBody>
          <a:bodyPr>
            <a:normAutofit/>
          </a:bodyPr>
          <a:lstStyle/>
          <a:p>
            <a:pPr algn="l" eaLnBrk="1" hangingPunct="1"/>
            <a:r>
              <a:rPr lang="en-US" sz="2400" dirty="0" smtClean="0">
                <a:latin typeface="+mj-lt"/>
              </a:rPr>
              <a:t>What policies and practices, regarding student support and intervention, exist in your district?</a:t>
            </a:r>
          </a:p>
          <a:p>
            <a:pPr algn="l" eaLnBrk="1" hangingPunct="1">
              <a:buNone/>
            </a:pPr>
            <a:endParaRPr lang="en-US" sz="2400" dirty="0" smtClean="0">
              <a:latin typeface="+mj-lt"/>
            </a:endParaRPr>
          </a:p>
          <a:p>
            <a:pPr algn="l" eaLnBrk="1" hangingPunct="1"/>
            <a:r>
              <a:rPr lang="en-US" sz="2400" dirty="0" smtClean="0">
                <a:latin typeface="+mj-lt"/>
              </a:rPr>
              <a:t>What resources are provided to give teachers in the district a common set of tools for addressing achievement gaps</a:t>
            </a:r>
          </a:p>
          <a:p>
            <a:pPr lvl="2" algn="l" eaLnBrk="1" hangingPunct="1"/>
            <a:r>
              <a:rPr lang="en-US" sz="2000" dirty="0" smtClean="0">
                <a:latin typeface="+mj-lt"/>
              </a:rPr>
              <a:t>Instructional Resources</a:t>
            </a:r>
          </a:p>
          <a:p>
            <a:pPr lvl="2" algn="l" eaLnBrk="1" hangingPunct="1"/>
            <a:r>
              <a:rPr lang="en-US" sz="2000" dirty="0" smtClean="0">
                <a:latin typeface="+mj-lt"/>
              </a:rPr>
              <a:t>Instructional Strategies</a:t>
            </a:r>
          </a:p>
          <a:p>
            <a:pPr lvl="2" algn="l" eaLnBrk="1" hangingPunct="1"/>
            <a:r>
              <a:rPr lang="en-US" sz="2000" dirty="0" smtClean="0">
                <a:latin typeface="+mj-lt"/>
              </a:rPr>
              <a:t>Professional Development</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ctrTitle"/>
          </p:nvPr>
        </p:nvSpPr>
        <p:spPr>
          <a:xfrm>
            <a:off x="762000" y="304800"/>
            <a:ext cx="7772400" cy="1470025"/>
          </a:xfrm>
        </p:spPr>
        <p:txBody>
          <a:bodyPr/>
          <a:lstStyle/>
          <a:p>
            <a:pPr marL="514350" indent="-514350" eaLnBrk="1" hangingPunct="1">
              <a:lnSpc>
                <a:spcPct val="90000"/>
              </a:lnSpc>
            </a:pPr>
            <a:r>
              <a:rPr lang="en-US" sz="2800" b="1" dirty="0" smtClean="0">
                <a:solidFill>
                  <a:srgbClr val="00467A"/>
                </a:solidFill>
                <a:cs typeface="Times New Roman" pitchFamily="18" charset="0"/>
              </a:rPr>
              <a:t>How will we respond when they already know it?</a:t>
            </a:r>
            <a:r>
              <a:rPr lang="en-US" sz="2800" b="1" dirty="0" smtClean="0">
                <a:solidFill>
                  <a:srgbClr val="00467A"/>
                </a:solidFill>
                <a:latin typeface="Sylfaen" pitchFamily="18" charset="0"/>
                <a:cs typeface="Times New Roman" pitchFamily="18" charset="0"/>
              </a:rPr>
              <a:t/>
            </a:r>
            <a:br>
              <a:rPr lang="en-US" sz="2800" b="1" dirty="0" smtClean="0">
                <a:solidFill>
                  <a:srgbClr val="00467A"/>
                </a:solidFill>
                <a:latin typeface="Sylfaen" pitchFamily="18" charset="0"/>
                <a:cs typeface="Times New Roman" pitchFamily="18" charset="0"/>
              </a:rPr>
            </a:br>
            <a:r>
              <a:rPr lang="en-US" sz="1800" dirty="0" smtClean="0">
                <a:latin typeface="Sylfaen" pitchFamily="18" charset="0"/>
              </a:rPr>
              <a:t/>
            </a:r>
            <a:br>
              <a:rPr lang="en-US" sz="1800" dirty="0" smtClean="0">
                <a:latin typeface="Sylfaen" pitchFamily="18" charset="0"/>
              </a:rPr>
            </a:br>
            <a:r>
              <a:rPr lang="en-US" sz="2800" dirty="0" smtClean="0">
                <a:solidFill>
                  <a:srgbClr val="00467A"/>
                </a:solidFill>
                <a:latin typeface="Sylfaen" pitchFamily="18" charset="0"/>
              </a:rPr>
              <a:t> </a:t>
            </a:r>
            <a:endParaRPr lang="en-US" sz="2800" dirty="0" smtClean="0"/>
          </a:p>
        </p:txBody>
      </p:sp>
      <p:sp>
        <p:nvSpPr>
          <p:cNvPr id="69635" name="Content Placeholder 2"/>
          <p:cNvSpPr>
            <a:spLocks noGrp="1"/>
          </p:cNvSpPr>
          <p:nvPr>
            <p:ph type="subTitle" idx="1"/>
          </p:nvPr>
        </p:nvSpPr>
        <p:spPr>
          <a:xfrm>
            <a:off x="685800" y="1524000"/>
            <a:ext cx="7924800" cy="4648200"/>
          </a:xfrm>
        </p:spPr>
        <p:txBody>
          <a:bodyPr>
            <a:normAutofit/>
          </a:bodyPr>
          <a:lstStyle/>
          <a:p>
            <a:pPr algn="l" eaLnBrk="1" hangingPunct="1"/>
            <a:r>
              <a:rPr lang="en-US" sz="2400" dirty="0" smtClean="0">
                <a:latin typeface="+mj-lt"/>
              </a:rPr>
              <a:t>What policies and practices, regarding student support and enrichment, exist in your district?</a:t>
            </a:r>
          </a:p>
          <a:p>
            <a:pPr algn="l" eaLnBrk="1" hangingPunct="1">
              <a:buNone/>
            </a:pPr>
            <a:endParaRPr lang="en-US" sz="2400" dirty="0" smtClean="0">
              <a:latin typeface="+mj-lt"/>
            </a:endParaRPr>
          </a:p>
          <a:p>
            <a:pPr algn="l" eaLnBrk="1" hangingPunct="1"/>
            <a:r>
              <a:rPr lang="en-US" sz="2400" dirty="0" smtClean="0">
                <a:latin typeface="+mj-lt"/>
              </a:rPr>
              <a:t>What resources are provided to give teachers in the district a common set of tools for addressing higher order thinking skills</a:t>
            </a:r>
          </a:p>
          <a:p>
            <a:pPr lvl="2" algn="l" eaLnBrk="1" hangingPunct="1"/>
            <a:r>
              <a:rPr lang="en-US" sz="2000" dirty="0" smtClean="0">
                <a:latin typeface="+mj-lt"/>
              </a:rPr>
              <a:t>Instructional Resources</a:t>
            </a:r>
          </a:p>
          <a:p>
            <a:pPr lvl="2" algn="l" eaLnBrk="1" hangingPunct="1"/>
            <a:r>
              <a:rPr lang="en-US" sz="2000" dirty="0" smtClean="0">
                <a:latin typeface="+mj-lt"/>
              </a:rPr>
              <a:t>Instructional Strategies</a:t>
            </a:r>
          </a:p>
          <a:p>
            <a:pPr lvl="2" algn="l" eaLnBrk="1" hangingPunct="1"/>
            <a:r>
              <a:rPr lang="en-US" sz="2000" dirty="0" smtClean="0">
                <a:latin typeface="+mj-lt"/>
              </a:rPr>
              <a:t>Professional Development</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Text Box 10"/>
          <p:cNvSpPr txBox="1">
            <a:spLocks noChangeArrowheads="1"/>
          </p:cNvSpPr>
          <p:nvPr/>
        </p:nvSpPr>
        <p:spPr bwMode="auto">
          <a:xfrm>
            <a:off x="609600" y="685800"/>
            <a:ext cx="7924800" cy="5047536"/>
          </a:xfrm>
          <a:prstGeom prst="rect">
            <a:avLst/>
          </a:prstGeom>
          <a:noFill/>
          <a:ln w="12700" cap="sq">
            <a:noFill/>
            <a:miter lim="800000"/>
            <a:headEnd type="none" w="sm" len="sm"/>
            <a:tailEnd type="none" w="sm" len="sm"/>
          </a:ln>
        </p:spPr>
        <p:txBody>
          <a:bodyPr wrap="square">
            <a:spAutoFit/>
          </a:bodyPr>
          <a:lstStyle/>
          <a:p>
            <a:pPr algn="ctr"/>
            <a:r>
              <a:rPr lang="en-US" sz="6600" b="1" dirty="0" smtClean="0">
                <a:solidFill>
                  <a:srgbClr val="00467A"/>
                </a:solidFill>
                <a:latin typeface="+mj-lt"/>
              </a:rPr>
              <a:t>Planning the Process</a:t>
            </a:r>
            <a:endParaRPr lang="en-US" sz="5400" b="1" dirty="0">
              <a:latin typeface="+mj-lt"/>
            </a:endParaRPr>
          </a:p>
          <a:p>
            <a:pPr>
              <a:buFont typeface="Arial" charset="0"/>
              <a:buChar char="•"/>
            </a:pPr>
            <a:endParaRPr lang="en-US" sz="3200" b="1" dirty="0">
              <a:latin typeface="+mj-lt"/>
            </a:endParaRPr>
          </a:p>
          <a:p>
            <a:pPr>
              <a:buFont typeface="Arial" charset="0"/>
              <a:buChar char="•"/>
            </a:pPr>
            <a:r>
              <a:rPr lang="en-US" sz="3200" b="1" dirty="0" smtClean="0">
                <a:latin typeface="+mj-lt"/>
              </a:rPr>
              <a:t>Organize </a:t>
            </a:r>
            <a:r>
              <a:rPr lang="en-US" sz="3200" b="1" dirty="0">
                <a:latin typeface="+mj-lt"/>
              </a:rPr>
              <a:t>Existing Resources</a:t>
            </a:r>
          </a:p>
          <a:p>
            <a:pPr>
              <a:buFont typeface="Arial" charset="0"/>
              <a:buChar char="•"/>
            </a:pPr>
            <a:r>
              <a:rPr lang="en-US" sz="3200" b="1" dirty="0">
                <a:latin typeface="+mj-lt"/>
              </a:rPr>
              <a:t>Aligning </a:t>
            </a:r>
            <a:r>
              <a:rPr lang="en-US" sz="3200" b="1" dirty="0" smtClean="0">
                <a:latin typeface="+mj-lt"/>
              </a:rPr>
              <a:t>Resources to New Standards </a:t>
            </a:r>
          </a:p>
          <a:p>
            <a:pPr>
              <a:buFont typeface="Arial" charset="0"/>
              <a:buChar char="•"/>
            </a:pPr>
            <a:r>
              <a:rPr lang="en-US" sz="3200" b="1" dirty="0" smtClean="0">
                <a:latin typeface="+mj-lt"/>
              </a:rPr>
              <a:t>Determine Gaps</a:t>
            </a:r>
          </a:p>
          <a:p>
            <a:pPr>
              <a:buFont typeface="Arial" charset="0"/>
              <a:buChar char="•"/>
            </a:pPr>
            <a:r>
              <a:rPr lang="en-US" sz="3200" b="1" dirty="0" smtClean="0">
                <a:latin typeface="+mj-lt"/>
              </a:rPr>
              <a:t>Develop Resources Where Needed</a:t>
            </a:r>
          </a:p>
          <a:p>
            <a:pPr>
              <a:buFont typeface="Arial" charset="0"/>
              <a:buChar char="•"/>
            </a:pPr>
            <a:r>
              <a:rPr lang="en-US" sz="3200" b="1" dirty="0" smtClean="0">
                <a:latin typeface="+mj-lt"/>
              </a:rPr>
              <a:t>Frame Professional Development</a:t>
            </a:r>
            <a:endParaRPr lang="en-US" sz="3200" b="1" dirty="0">
              <a:latin typeface="+mj-lt"/>
            </a:endParaRPr>
          </a:p>
          <a:p>
            <a:pPr>
              <a:buFont typeface="Arial" charset="0"/>
              <a:buChar char="•"/>
            </a:pPr>
            <a:r>
              <a:rPr lang="en-US" sz="3200" b="1" dirty="0" smtClean="0">
                <a:latin typeface="+mj-lt"/>
              </a:rPr>
              <a:t>Address Policies </a:t>
            </a:r>
            <a:r>
              <a:rPr lang="en-US" sz="3200" b="1" dirty="0">
                <a:latin typeface="+mj-lt"/>
              </a:rPr>
              <a:t>and Practices</a:t>
            </a:r>
          </a:p>
          <a:p>
            <a:pPr algn="ctr"/>
            <a:endParaRPr lang="en-US" sz="3200" b="1" dirty="0">
              <a:latin typeface="Sylfae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C678680-AC1B-49AB-B54D-C0A7B19FF811}" type="slidenum">
              <a:rPr lang="en-US" smtClean="0"/>
              <a:pPr/>
              <a:t>5</a:t>
            </a:fld>
            <a:endParaRPr lang="en-US"/>
          </a:p>
        </p:txBody>
      </p:sp>
      <p:sp>
        <p:nvSpPr>
          <p:cNvPr id="7" name="Rectangle 6"/>
          <p:cNvSpPr/>
          <p:nvPr/>
        </p:nvSpPr>
        <p:spPr>
          <a:xfrm>
            <a:off x="533400" y="3124201"/>
            <a:ext cx="22098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3429000" y="3124201"/>
            <a:ext cx="22098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096002" y="3124200"/>
            <a:ext cx="22098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143002" y="4036594"/>
            <a:ext cx="922047" cy="830997"/>
          </a:xfrm>
          <a:prstGeom prst="rect">
            <a:avLst/>
          </a:prstGeom>
          <a:noFill/>
        </p:spPr>
        <p:txBody>
          <a:bodyPr wrap="none" rtlCol="0">
            <a:spAutoFit/>
          </a:bodyPr>
          <a:lstStyle/>
          <a:p>
            <a:r>
              <a:rPr lang="en-US" dirty="0" smtClean="0"/>
              <a:t>State</a:t>
            </a:r>
          </a:p>
          <a:p>
            <a:r>
              <a:rPr lang="en-US" dirty="0" smtClean="0"/>
              <a:t>Level</a:t>
            </a:r>
            <a:endParaRPr lang="en-US" dirty="0"/>
          </a:p>
        </p:txBody>
      </p:sp>
      <p:sp>
        <p:nvSpPr>
          <p:cNvPr id="12" name="TextBox 11"/>
          <p:cNvSpPr txBox="1"/>
          <p:nvPr/>
        </p:nvSpPr>
        <p:spPr>
          <a:xfrm>
            <a:off x="4114800" y="3962402"/>
            <a:ext cx="1125629" cy="830997"/>
          </a:xfrm>
          <a:prstGeom prst="rect">
            <a:avLst/>
          </a:prstGeom>
          <a:noFill/>
        </p:spPr>
        <p:txBody>
          <a:bodyPr wrap="none" rtlCol="0">
            <a:spAutoFit/>
          </a:bodyPr>
          <a:lstStyle/>
          <a:p>
            <a:pPr algn="ctr"/>
            <a:r>
              <a:rPr lang="en-US" dirty="0" smtClean="0"/>
              <a:t>District</a:t>
            </a:r>
          </a:p>
          <a:p>
            <a:pPr algn="ctr"/>
            <a:r>
              <a:rPr lang="en-US" dirty="0" smtClean="0"/>
              <a:t>Level</a:t>
            </a:r>
            <a:endParaRPr lang="en-US" dirty="0"/>
          </a:p>
        </p:txBody>
      </p:sp>
      <p:sp>
        <p:nvSpPr>
          <p:cNvPr id="13" name="TextBox 12"/>
          <p:cNvSpPr txBox="1"/>
          <p:nvPr/>
        </p:nvSpPr>
        <p:spPr>
          <a:xfrm>
            <a:off x="6705602" y="3962401"/>
            <a:ext cx="1127232" cy="830997"/>
          </a:xfrm>
          <a:prstGeom prst="rect">
            <a:avLst/>
          </a:prstGeom>
          <a:noFill/>
        </p:spPr>
        <p:txBody>
          <a:bodyPr wrap="none" rtlCol="0">
            <a:spAutoFit/>
          </a:bodyPr>
          <a:lstStyle/>
          <a:p>
            <a:pPr algn="ctr"/>
            <a:r>
              <a:rPr lang="en-US" dirty="0" smtClean="0"/>
              <a:t>School</a:t>
            </a:r>
          </a:p>
          <a:p>
            <a:pPr algn="ctr"/>
            <a:r>
              <a:rPr lang="en-US" dirty="0" smtClean="0"/>
              <a:t>Level</a:t>
            </a:r>
            <a:endParaRPr lang="en-US" dirty="0"/>
          </a:p>
        </p:txBody>
      </p:sp>
      <p:grpSp>
        <p:nvGrpSpPr>
          <p:cNvPr id="17" name="Group 16"/>
          <p:cNvGrpSpPr/>
          <p:nvPr/>
        </p:nvGrpSpPr>
        <p:grpSpPr>
          <a:xfrm>
            <a:off x="1981200" y="4646191"/>
            <a:ext cx="2286000" cy="609600"/>
            <a:chOff x="2057400" y="4343400"/>
            <a:chExt cx="2286000" cy="609600"/>
          </a:xfrm>
        </p:grpSpPr>
        <p:sp>
          <p:nvSpPr>
            <p:cNvPr id="14" name="Rectangle 13"/>
            <p:cNvSpPr/>
            <p:nvPr/>
          </p:nvSpPr>
          <p:spPr>
            <a:xfrm rot="20682079">
              <a:off x="2057400" y="4343400"/>
              <a:ext cx="2209800" cy="609600"/>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rot="20738194">
              <a:off x="2133600" y="4421607"/>
              <a:ext cx="2209800" cy="461665"/>
            </a:xfrm>
            <a:prstGeom prst="rect">
              <a:avLst/>
            </a:prstGeom>
            <a:noFill/>
          </p:spPr>
          <p:txBody>
            <a:bodyPr wrap="square" rtlCol="0">
              <a:spAutoFit/>
            </a:bodyPr>
            <a:lstStyle/>
            <a:p>
              <a:r>
                <a:rPr lang="en-US" dirty="0" smtClean="0"/>
                <a:t>Institute Work</a:t>
              </a:r>
              <a:endParaRPr lang="en-US" dirty="0"/>
            </a:p>
          </p:txBody>
        </p:sp>
      </p:grpSp>
      <p:pic>
        <p:nvPicPr>
          <p:cNvPr id="19" name="Picture 2" descr="http://t2.gstatic.com/images?q=tbn:ANd9GcT1yAOKyvne457whsG-9z4HnGZMjsPdA5tXSeQY-gmqR7Yf1yciaA"/>
          <p:cNvPicPr>
            <a:picLocks noChangeAspect="1" noChangeArrowheads="1"/>
          </p:cNvPicPr>
          <p:nvPr/>
        </p:nvPicPr>
        <p:blipFill>
          <a:blip r:embed="rId3" cstate="print"/>
          <a:srcRect/>
          <a:stretch>
            <a:fillRect/>
          </a:stretch>
        </p:blipFill>
        <p:spPr bwMode="auto">
          <a:xfrm flipH="1">
            <a:off x="1981200" y="1449808"/>
            <a:ext cx="1285875" cy="1297408"/>
          </a:xfrm>
          <a:prstGeom prst="rect">
            <a:avLst/>
          </a:prstGeom>
          <a:noFill/>
        </p:spPr>
      </p:pic>
      <p:sp>
        <p:nvSpPr>
          <p:cNvPr id="20" name="Right Arrow 19"/>
          <p:cNvSpPr/>
          <p:nvPr/>
        </p:nvSpPr>
        <p:spPr>
          <a:xfrm>
            <a:off x="533400" y="2135608"/>
            <a:ext cx="8153400" cy="836192"/>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a:spLocks noGrp="1"/>
          </p:cNvSpPr>
          <p:nvPr>
            <p:ph type="ctrTitle"/>
          </p:nvPr>
        </p:nvSpPr>
        <p:spPr>
          <a:xfrm>
            <a:off x="609600" y="-20217"/>
            <a:ext cx="7772400" cy="1470025"/>
          </a:xfrm>
        </p:spPr>
        <p:txBody>
          <a:bodyPr>
            <a:normAutofit/>
          </a:bodyPr>
          <a:lstStyle/>
          <a:p>
            <a:r>
              <a:rPr lang="en-US" sz="8000" b="1" dirty="0" smtClean="0"/>
              <a:t>Curriculum</a:t>
            </a:r>
            <a:endParaRPr lang="en-US" sz="8000" b="1" dirty="0"/>
          </a:p>
        </p:txBody>
      </p:sp>
      <p:sp>
        <p:nvSpPr>
          <p:cNvPr id="22" name="TextBox 21"/>
          <p:cNvSpPr txBox="1"/>
          <p:nvPr/>
        </p:nvSpPr>
        <p:spPr>
          <a:xfrm>
            <a:off x="609599" y="2357735"/>
            <a:ext cx="7620001" cy="400110"/>
          </a:xfrm>
          <a:prstGeom prst="rect">
            <a:avLst/>
          </a:prstGeom>
          <a:noFill/>
        </p:spPr>
        <p:txBody>
          <a:bodyPr wrap="square" rtlCol="0">
            <a:spAutoFit/>
          </a:bodyPr>
          <a:lstStyle/>
          <a:p>
            <a:pPr algn="ctr"/>
            <a:r>
              <a:rPr lang="en-US" sz="2000" b="1" dirty="0" smtClean="0">
                <a:solidFill>
                  <a:schemeClr val="bg1"/>
                </a:solidFill>
              </a:rPr>
              <a:t>Standards                                                   Student Achievement</a:t>
            </a:r>
            <a:endParaRPr lang="en-US" sz="2000" b="1" dirty="0">
              <a:solidFill>
                <a:schemeClr val="bg1"/>
              </a:solidFill>
            </a:endParaRPr>
          </a:p>
        </p:txBody>
      </p:sp>
      <p:sp>
        <p:nvSpPr>
          <p:cNvPr id="23" name="Bent-Up Arrow 22"/>
          <p:cNvSpPr/>
          <p:nvPr/>
        </p:nvSpPr>
        <p:spPr>
          <a:xfrm rot="10800000">
            <a:off x="609600" y="718287"/>
            <a:ext cx="1155192" cy="111252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Bent-Up Arrow 23"/>
          <p:cNvSpPr/>
          <p:nvPr/>
        </p:nvSpPr>
        <p:spPr>
          <a:xfrm rot="10800000" flipH="1">
            <a:off x="7098792" y="687808"/>
            <a:ext cx="1054608" cy="111252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371600" y="76200"/>
            <a:ext cx="6096000" cy="5972628"/>
          </a:xfrm>
          <a:prstGeom prst="ellipse">
            <a:avLst/>
          </a:prstGeom>
          <a:solidFill>
            <a:schemeClr val="tx2">
              <a:lumMod val="40000"/>
              <a:lumOff val="60000"/>
            </a:schemeClr>
          </a:solid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286000" y="838200"/>
            <a:ext cx="4343400" cy="4419600"/>
          </a:xfrm>
          <a:prstGeom prst="ellipse">
            <a:avLst/>
          </a:prstGeom>
          <a:solidFill>
            <a:schemeClr val="bg1"/>
          </a:solid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4" idx="1"/>
            <a:endCxn id="5" idx="1"/>
          </p:cNvCxnSpPr>
          <p:nvPr/>
        </p:nvCxnSpPr>
        <p:spPr>
          <a:xfrm rot="16200000" flipH="1">
            <a:off x="2325926" y="889284"/>
            <a:ext cx="534564" cy="657739"/>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4" idx="1"/>
            <a:endCxn id="5" idx="1"/>
          </p:cNvCxnSpPr>
          <p:nvPr/>
        </p:nvCxnSpPr>
        <p:spPr>
          <a:xfrm rot="16200000" flipH="1">
            <a:off x="2325926" y="889284"/>
            <a:ext cx="534564" cy="657739"/>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6096000" y="1066800"/>
            <a:ext cx="609600" cy="53340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4" idx="3"/>
            <a:endCxn id="5" idx="3"/>
          </p:cNvCxnSpPr>
          <p:nvPr/>
        </p:nvCxnSpPr>
        <p:spPr>
          <a:xfrm rot="5400000" flipH="1" flipV="1">
            <a:off x="2311412" y="4563492"/>
            <a:ext cx="563592" cy="657739"/>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5" idx="5"/>
            <a:endCxn id="4" idx="5"/>
          </p:cNvCxnSpPr>
          <p:nvPr/>
        </p:nvCxnSpPr>
        <p:spPr>
          <a:xfrm rot="16200000" flipH="1">
            <a:off x="6002296" y="4601592"/>
            <a:ext cx="563592" cy="581539"/>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3390899" y="419100"/>
            <a:ext cx="762000" cy="22860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4648201" y="5410200"/>
            <a:ext cx="762001" cy="30480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4762500" y="419100"/>
            <a:ext cx="762000" cy="22860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3390900" y="5448300"/>
            <a:ext cx="762000" cy="22860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447800" y="2543628"/>
            <a:ext cx="838200" cy="30480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491514" y="3886200"/>
            <a:ext cx="747487" cy="22860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1600200" y="3915228"/>
            <a:ext cx="838200" cy="22860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6629400" y="2590800"/>
            <a:ext cx="838200" cy="123372"/>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4191000" y="838201"/>
            <a:ext cx="609600" cy="369332"/>
          </a:xfrm>
          <a:prstGeom prst="rect">
            <a:avLst/>
          </a:prstGeom>
          <a:noFill/>
        </p:spPr>
        <p:txBody>
          <a:bodyPr wrap="square" rtlCol="0">
            <a:spAutoFit/>
          </a:bodyPr>
          <a:lstStyle/>
          <a:p>
            <a:r>
              <a:rPr lang="en-US" sz="1800" dirty="0" smtClean="0"/>
              <a:t>July</a:t>
            </a:r>
            <a:endParaRPr lang="en-US" sz="1800" dirty="0"/>
          </a:p>
        </p:txBody>
      </p:sp>
      <p:sp>
        <p:nvSpPr>
          <p:cNvPr id="38" name="TextBox 37"/>
          <p:cNvSpPr txBox="1"/>
          <p:nvPr/>
        </p:nvSpPr>
        <p:spPr>
          <a:xfrm rot="1700915">
            <a:off x="5196052" y="1181803"/>
            <a:ext cx="620893" cy="369332"/>
          </a:xfrm>
          <a:prstGeom prst="rect">
            <a:avLst/>
          </a:prstGeom>
          <a:noFill/>
        </p:spPr>
        <p:txBody>
          <a:bodyPr wrap="square" rtlCol="0">
            <a:spAutoFit/>
          </a:bodyPr>
          <a:lstStyle/>
          <a:p>
            <a:r>
              <a:rPr lang="en-US" sz="1800" dirty="0" smtClean="0"/>
              <a:t>Aug</a:t>
            </a:r>
            <a:endParaRPr lang="en-US" sz="1800" dirty="0"/>
          </a:p>
        </p:txBody>
      </p:sp>
      <p:sp>
        <p:nvSpPr>
          <p:cNvPr id="39" name="TextBox 38"/>
          <p:cNvSpPr txBox="1"/>
          <p:nvPr/>
        </p:nvSpPr>
        <p:spPr>
          <a:xfrm rot="3785691">
            <a:off x="5883229" y="2018067"/>
            <a:ext cx="822127" cy="369332"/>
          </a:xfrm>
          <a:prstGeom prst="rect">
            <a:avLst/>
          </a:prstGeom>
          <a:noFill/>
        </p:spPr>
        <p:txBody>
          <a:bodyPr wrap="square" rtlCol="0">
            <a:spAutoFit/>
          </a:bodyPr>
          <a:lstStyle/>
          <a:p>
            <a:r>
              <a:rPr lang="en-US" sz="1800" dirty="0" smtClean="0"/>
              <a:t>Sept</a:t>
            </a:r>
            <a:endParaRPr lang="en-US" sz="1800" dirty="0"/>
          </a:p>
        </p:txBody>
      </p:sp>
      <p:sp>
        <p:nvSpPr>
          <p:cNvPr id="40" name="TextBox 39"/>
          <p:cNvSpPr txBox="1"/>
          <p:nvPr/>
        </p:nvSpPr>
        <p:spPr>
          <a:xfrm rot="5672070">
            <a:off x="6046131" y="3061265"/>
            <a:ext cx="673571" cy="369332"/>
          </a:xfrm>
          <a:prstGeom prst="rect">
            <a:avLst/>
          </a:prstGeom>
          <a:noFill/>
        </p:spPr>
        <p:txBody>
          <a:bodyPr wrap="square" rtlCol="0">
            <a:spAutoFit/>
          </a:bodyPr>
          <a:lstStyle/>
          <a:p>
            <a:r>
              <a:rPr lang="en-US" sz="1800" dirty="0" smtClean="0"/>
              <a:t>Oct</a:t>
            </a:r>
            <a:endParaRPr lang="en-US" sz="1800" dirty="0"/>
          </a:p>
        </p:txBody>
      </p:sp>
      <p:sp>
        <p:nvSpPr>
          <p:cNvPr id="41" name="TextBox 40"/>
          <p:cNvSpPr txBox="1"/>
          <p:nvPr/>
        </p:nvSpPr>
        <p:spPr>
          <a:xfrm rot="19606404">
            <a:off x="5043674" y="4635720"/>
            <a:ext cx="620893" cy="369332"/>
          </a:xfrm>
          <a:prstGeom prst="rect">
            <a:avLst/>
          </a:prstGeom>
          <a:noFill/>
        </p:spPr>
        <p:txBody>
          <a:bodyPr wrap="square" rtlCol="0">
            <a:spAutoFit/>
          </a:bodyPr>
          <a:lstStyle/>
          <a:p>
            <a:r>
              <a:rPr lang="en-US" sz="1800" dirty="0" smtClean="0"/>
              <a:t>Dec</a:t>
            </a:r>
            <a:endParaRPr lang="en-US" sz="1800" dirty="0"/>
          </a:p>
        </p:txBody>
      </p:sp>
      <p:sp>
        <p:nvSpPr>
          <p:cNvPr id="42" name="TextBox 41"/>
          <p:cNvSpPr txBox="1"/>
          <p:nvPr/>
        </p:nvSpPr>
        <p:spPr>
          <a:xfrm rot="18067512">
            <a:off x="5771800" y="3910345"/>
            <a:ext cx="620893" cy="369332"/>
          </a:xfrm>
          <a:prstGeom prst="rect">
            <a:avLst/>
          </a:prstGeom>
          <a:noFill/>
        </p:spPr>
        <p:txBody>
          <a:bodyPr wrap="square" rtlCol="0">
            <a:spAutoFit/>
          </a:bodyPr>
          <a:lstStyle/>
          <a:p>
            <a:r>
              <a:rPr lang="en-US" sz="1800" dirty="0" smtClean="0"/>
              <a:t>Nov</a:t>
            </a:r>
            <a:endParaRPr lang="en-US" sz="1800" dirty="0"/>
          </a:p>
        </p:txBody>
      </p:sp>
      <p:sp>
        <p:nvSpPr>
          <p:cNvPr id="43" name="TextBox 42"/>
          <p:cNvSpPr txBox="1"/>
          <p:nvPr/>
        </p:nvSpPr>
        <p:spPr>
          <a:xfrm>
            <a:off x="4114800" y="4800601"/>
            <a:ext cx="620893" cy="369332"/>
          </a:xfrm>
          <a:prstGeom prst="rect">
            <a:avLst/>
          </a:prstGeom>
          <a:noFill/>
        </p:spPr>
        <p:txBody>
          <a:bodyPr wrap="square" rtlCol="0">
            <a:spAutoFit/>
          </a:bodyPr>
          <a:lstStyle/>
          <a:p>
            <a:r>
              <a:rPr lang="en-US" sz="1800" dirty="0" smtClean="0"/>
              <a:t>Jan</a:t>
            </a:r>
            <a:endParaRPr lang="en-US" sz="1800" dirty="0"/>
          </a:p>
        </p:txBody>
      </p:sp>
      <p:sp>
        <p:nvSpPr>
          <p:cNvPr id="44" name="TextBox 43"/>
          <p:cNvSpPr txBox="1"/>
          <p:nvPr/>
        </p:nvSpPr>
        <p:spPr>
          <a:xfrm rot="1709448">
            <a:off x="3214816" y="4545325"/>
            <a:ext cx="620893" cy="369332"/>
          </a:xfrm>
          <a:prstGeom prst="rect">
            <a:avLst/>
          </a:prstGeom>
          <a:noFill/>
        </p:spPr>
        <p:txBody>
          <a:bodyPr wrap="square" rtlCol="0">
            <a:spAutoFit/>
          </a:bodyPr>
          <a:lstStyle/>
          <a:p>
            <a:r>
              <a:rPr lang="en-US" sz="1800" dirty="0" smtClean="0"/>
              <a:t>Feb</a:t>
            </a:r>
            <a:endParaRPr lang="en-US" sz="1800" dirty="0"/>
          </a:p>
        </p:txBody>
      </p:sp>
      <p:sp>
        <p:nvSpPr>
          <p:cNvPr id="55" name="TextBox 54"/>
          <p:cNvSpPr txBox="1"/>
          <p:nvPr/>
        </p:nvSpPr>
        <p:spPr>
          <a:xfrm rot="3584204">
            <a:off x="2573999" y="3986540"/>
            <a:ext cx="620893" cy="369332"/>
          </a:xfrm>
          <a:prstGeom prst="rect">
            <a:avLst/>
          </a:prstGeom>
          <a:noFill/>
        </p:spPr>
        <p:txBody>
          <a:bodyPr wrap="square" rtlCol="0">
            <a:spAutoFit/>
          </a:bodyPr>
          <a:lstStyle/>
          <a:p>
            <a:r>
              <a:rPr lang="en-US" sz="1800" dirty="0" smtClean="0"/>
              <a:t>Mar</a:t>
            </a:r>
            <a:endParaRPr lang="en-US" dirty="0"/>
          </a:p>
        </p:txBody>
      </p:sp>
      <p:sp>
        <p:nvSpPr>
          <p:cNvPr id="56" name="TextBox 55"/>
          <p:cNvSpPr txBox="1"/>
          <p:nvPr/>
        </p:nvSpPr>
        <p:spPr>
          <a:xfrm rot="16200000">
            <a:off x="2158305" y="3023296"/>
            <a:ext cx="777123" cy="369332"/>
          </a:xfrm>
          <a:prstGeom prst="rect">
            <a:avLst/>
          </a:prstGeom>
          <a:noFill/>
        </p:spPr>
        <p:txBody>
          <a:bodyPr wrap="square" rtlCol="0">
            <a:spAutoFit/>
          </a:bodyPr>
          <a:lstStyle/>
          <a:p>
            <a:r>
              <a:rPr lang="en-US" sz="1800" dirty="0" smtClean="0"/>
              <a:t>April</a:t>
            </a:r>
            <a:endParaRPr lang="en-US" sz="1800" dirty="0"/>
          </a:p>
        </p:txBody>
      </p:sp>
      <p:sp>
        <p:nvSpPr>
          <p:cNvPr id="57" name="TextBox 56"/>
          <p:cNvSpPr txBox="1"/>
          <p:nvPr/>
        </p:nvSpPr>
        <p:spPr>
          <a:xfrm rot="18237185">
            <a:off x="2431733" y="1895205"/>
            <a:ext cx="724131" cy="369332"/>
          </a:xfrm>
          <a:prstGeom prst="rect">
            <a:avLst/>
          </a:prstGeom>
          <a:noFill/>
        </p:spPr>
        <p:txBody>
          <a:bodyPr wrap="square" rtlCol="0">
            <a:spAutoFit/>
          </a:bodyPr>
          <a:lstStyle/>
          <a:p>
            <a:r>
              <a:rPr lang="en-US" sz="1800" dirty="0" smtClean="0"/>
              <a:t>May</a:t>
            </a:r>
            <a:endParaRPr lang="en-US" sz="1800" dirty="0"/>
          </a:p>
        </p:txBody>
      </p:sp>
      <p:sp>
        <p:nvSpPr>
          <p:cNvPr id="58" name="TextBox 57"/>
          <p:cNvSpPr txBox="1"/>
          <p:nvPr/>
        </p:nvSpPr>
        <p:spPr>
          <a:xfrm rot="19898274">
            <a:off x="3167295" y="1068853"/>
            <a:ext cx="743592" cy="369332"/>
          </a:xfrm>
          <a:prstGeom prst="rect">
            <a:avLst/>
          </a:prstGeom>
          <a:noFill/>
        </p:spPr>
        <p:txBody>
          <a:bodyPr wrap="square" rtlCol="0">
            <a:spAutoFit/>
          </a:bodyPr>
          <a:lstStyle/>
          <a:p>
            <a:r>
              <a:rPr lang="en-US" sz="1800" dirty="0" smtClean="0"/>
              <a:t>June</a:t>
            </a:r>
            <a:endParaRPr lang="en-US" sz="1800" dirty="0"/>
          </a:p>
        </p:txBody>
      </p:sp>
      <p:sp>
        <p:nvSpPr>
          <p:cNvPr id="63" name="Oval 62"/>
          <p:cNvSpPr/>
          <p:nvPr/>
        </p:nvSpPr>
        <p:spPr>
          <a:xfrm>
            <a:off x="6553200" y="17526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p:cNvSpPr txBox="1"/>
          <p:nvPr/>
        </p:nvSpPr>
        <p:spPr>
          <a:xfrm rot="3756126">
            <a:off x="6206925" y="1713025"/>
            <a:ext cx="1333763" cy="646331"/>
          </a:xfrm>
          <a:prstGeom prst="rect">
            <a:avLst/>
          </a:prstGeom>
          <a:noFill/>
        </p:spPr>
        <p:txBody>
          <a:bodyPr wrap="square" rtlCol="0">
            <a:spAutoFit/>
          </a:bodyPr>
          <a:lstStyle/>
          <a:p>
            <a:pPr algn="ctr"/>
            <a:r>
              <a:rPr lang="en-US" sz="1800" b="1" dirty="0" smtClean="0">
                <a:solidFill>
                  <a:schemeClr val="bg1"/>
                </a:solidFill>
              </a:rPr>
              <a:t>RESA</a:t>
            </a:r>
          </a:p>
          <a:p>
            <a:pPr algn="ctr"/>
            <a:r>
              <a:rPr lang="en-US" sz="1800" b="1" dirty="0" smtClean="0">
                <a:solidFill>
                  <a:schemeClr val="bg1"/>
                </a:solidFill>
              </a:rPr>
              <a:t>Session</a:t>
            </a:r>
            <a:endParaRPr lang="en-US" sz="1800" b="1" dirty="0">
              <a:solidFill>
                <a:schemeClr val="bg1"/>
              </a:solidFill>
            </a:endParaRPr>
          </a:p>
        </p:txBody>
      </p:sp>
      <p:sp>
        <p:nvSpPr>
          <p:cNvPr id="64" name="Oval 63"/>
          <p:cNvSpPr/>
          <p:nvPr/>
        </p:nvSpPr>
        <p:spPr>
          <a:xfrm>
            <a:off x="6324600" y="41910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p:nvPr/>
        </p:nvSpPr>
        <p:spPr>
          <a:xfrm>
            <a:off x="4038600" y="53340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a:off x="4191000" y="152400"/>
            <a:ext cx="609600" cy="609600"/>
          </a:xfrm>
          <a:prstGeom prst="ellipse">
            <a:avLst/>
          </a:prstGeom>
          <a:solidFill>
            <a:srgbClr val="00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p:nvPr/>
        </p:nvSpPr>
        <p:spPr>
          <a:xfrm>
            <a:off x="1981200" y="41910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p:cNvSpPr/>
          <p:nvPr/>
        </p:nvSpPr>
        <p:spPr>
          <a:xfrm>
            <a:off x="1828800" y="1524000"/>
            <a:ext cx="6096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p:cNvSpPr txBox="1"/>
          <p:nvPr/>
        </p:nvSpPr>
        <p:spPr>
          <a:xfrm>
            <a:off x="3962400" y="152401"/>
            <a:ext cx="1172116" cy="646331"/>
          </a:xfrm>
          <a:prstGeom prst="rect">
            <a:avLst/>
          </a:prstGeom>
          <a:noFill/>
        </p:spPr>
        <p:txBody>
          <a:bodyPr wrap="none" rtlCol="0">
            <a:spAutoFit/>
          </a:bodyPr>
          <a:lstStyle/>
          <a:p>
            <a:r>
              <a:rPr lang="en-US" sz="1800" b="1" dirty="0" smtClean="0"/>
              <a:t>Summer </a:t>
            </a:r>
          </a:p>
          <a:p>
            <a:r>
              <a:rPr lang="en-US" sz="1800" b="1" dirty="0" smtClean="0"/>
              <a:t>Institute</a:t>
            </a:r>
            <a:endParaRPr lang="en-US" sz="1800" b="1" dirty="0"/>
          </a:p>
        </p:txBody>
      </p:sp>
      <p:sp>
        <p:nvSpPr>
          <p:cNvPr id="70" name="TextBox 69"/>
          <p:cNvSpPr txBox="1"/>
          <p:nvPr/>
        </p:nvSpPr>
        <p:spPr>
          <a:xfrm rot="7319672" flipV="1">
            <a:off x="5980336" y="4197829"/>
            <a:ext cx="1333763" cy="646331"/>
          </a:xfrm>
          <a:prstGeom prst="rect">
            <a:avLst/>
          </a:prstGeom>
          <a:noFill/>
        </p:spPr>
        <p:txBody>
          <a:bodyPr wrap="square" rtlCol="0">
            <a:spAutoFit/>
          </a:bodyPr>
          <a:lstStyle/>
          <a:p>
            <a:pPr algn="ctr"/>
            <a:r>
              <a:rPr lang="en-US" sz="1800" b="1" dirty="0" smtClean="0">
                <a:solidFill>
                  <a:schemeClr val="bg1"/>
                </a:solidFill>
              </a:rPr>
              <a:t>RESA</a:t>
            </a:r>
          </a:p>
          <a:p>
            <a:pPr algn="ctr"/>
            <a:r>
              <a:rPr lang="en-US" sz="1800" b="1" dirty="0" smtClean="0">
                <a:solidFill>
                  <a:schemeClr val="bg1"/>
                </a:solidFill>
              </a:rPr>
              <a:t>Session</a:t>
            </a:r>
            <a:endParaRPr lang="en-US" sz="1800" b="1" dirty="0">
              <a:solidFill>
                <a:schemeClr val="bg1"/>
              </a:solidFill>
            </a:endParaRPr>
          </a:p>
        </p:txBody>
      </p:sp>
      <p:sp>
        <p:nvSpPr>
          <p:cNvPr id="71" name="TextBox 70"/>
          <p:cNvSpPr txBox="1"/>
          <p:nvPr/>
        </p:nvSpPr>
        <p:spPr>
          <a:xfrm rot="10800000" flipV="1">
            <a:off x="3654023" y="5334002"/>
            <a:ext cx="1451376" cy="646331"/>
          </a:xfrm>
          <a:prstGeom prst="rect">
            <a:avLst/>
          </a:prstGeom>
          <a:noFill/>
        </p:spPr>
        <p:txBody>
          <a:bodyPr wrap="square" rtlCol="0">
            <a:spAutoFit/>
          </a:bodyPr>
          <a:lstStyle/>
          <a:p>
            <a:pPr algn="ctr"/>
            <a:r>
              <a:rPr lang="en-US" sz="1800" b="1" dirty="0" smtClean="0">
                <a:solidFill>
                  <a:schemeClr val="bg1"/>
                </a:solidFill>
              </a:rPr>
              <a:t>RESA</a:t>
            </a:r>
          </a:p>
          <a:p>
            <a:pPr algn="ctr"/>
            <a:r>
              <a:rPr lang="en-US" sz="1800" b="1" dirty="0" smtClean="0">
                <a:solidFill>
                  <a:schemeClr val="bg1"/>
                </a:solidFill>
              </a:rPr>
              <a:t>Session</a:t>
            </a:r>
            <a:endParaRPr lang="en-US" sz="1800" b="1" dirty="0">
              <a:solidFill>
                <a:schemeClr val="bg1"/>
              </a:solidFill>
            </a:endParaRPr>
          </a:p>
        </p:txBody>
      </p:sp>
      <p:sp>
        <p:nvSpPr>
          <p:cNvPr id="72" name="TextBox 71"/>
          <p:cNvSpPr txBox="1"/>
          <p:nvPr/>
        </p:nvSpPr>
        <p:spPr>
          <a:xfrm rot="3385720">
            <a:off x="1590691" y="4200289"/>
            <a:ext cx="1333763" cy="646331"/>
          </a:xfrm>
          <a:prstGeom prst="rect">
            <a:avLst/>
          </a:prstGeom>
          <a:noFill/>
        </p:spPr>
        <p:txBody>
          <a:bodyPr wrap="square" rtlCol="0">
            <a:spAutoFit/>
          </a:bodyPr>
          <a:lstStyle/>
          <a:p>
            <a:pPr algn="ctr"/>
            <a:r>
              <a:rPr lang="en-US" sz="1800" b="1" dirty="0" smtClean="0">
                <a:solidFill>
                  <a:schemeClr val="bg1"/>
                </a:solidFill>
              </a:rPr>
              <a:t>RESA</a:t>
            </a:r>
          </a:p>
          <a:p>
            <a:pPr algn="ctr"/>
            <a:r>
              <a:rPr lang="en-US" sz="1800" b="1" dirty="0" smtClean="0">
                <a:solidFill>
                  <a:schemeClr val="bg1"/>
                </a:solidFill>
              </a:rPr>
              <a:t>Session</a:t>
            </a:r>
            <a:endParaRPr lang="en-US" sz="1800" b="1" dirty="0">
              <a:solidFill>
                <a:schemeClr val="bg1"/>
              </a:solidFill>
            </a:endParaRPr>
          </a:p>
        </p:txBody>
      </p:sp>
      <p:sp>
        <p:nvSpPr>
          <p:cNvPr id="73" name="TextBox 72"/>
          <p:cNvSpPr txBox="1"/>
          <p:nvPr/>
        </p:nvSpPr>
        <p:spPr>
          <a:xfrm rot="18129135">
            <a:off x="1520425" y="1480222"/>
            <a:ext cx="1333763" cy="646331"/>
          </a:xfrm>
          <a:prstGeom prst="rect">
            <a:avLst/>
          </a:prstGeom>
          <a:noFill/>
        </p:spPr>
        <p:txBody>
          <a:bodyPr wrap="square" rtlCol="0">
            <a:spAutoFit/>
          </a:bodyPr>
          <a:lstStyle/>
          <a:p>
            <a:pPr algn="ctr"/>
            <a:r>
              <a:rPr lang="en-US" sz="1800" b="1" dirty="0" smtClean="0">
                <a:solidFill>
                  <a:schemeClr val="bg1"/>
                </a:solidFill>
              </a:rPr>
              <a:t>RESA</a:t>
            </a:r>
          </a:p>
          <a:p>
            <a:pPr algn="ctr"/>
            <a:r>
              <a:rPr lang="en-US" sz="1800" b="1" dirty="0" smtClean="0">
                <a:solidFill>
                  <a:schemeClr val="bg1"/>
                </a:solidFill>
              </a:rPr>
              <a:t>Session</a:t>
            </a:r>
            <a:endParaRPr lang="en-US" sz="1800" b="1" dirty="0">
              <a:solidFill>
                <a:schemeClr val="bg1"/>
              </a:solidFill>
            </a:endParaRPr>
          </a:p>
        </p:txBody>
      </p:sp>
      <p:sp>
        <p:nvSpPr>
          <p:cNvPr id="61" name="TextBox 60"/>
          <p:cNvSpPr txBox="1"/>
          <p:nvPr/>
        </p:nvSpPr>
        <p:spPr>
          <a:xfrm rot="16200000">
            <a:off x="1166667" y="3016744"/>
            <a:ext cx="1287533" cy="646331"/>
          </a:xfrm>
          <a:prstGeom prst="rect">
            <a:avLst/>
          </a:prstGeom>
          <a:noFill/>
        </p:spPr>
        <p:txBody>
          <a:bodyPr wrap="none" rtlCol="0">
            <a:spAutoFit/>
          </a:bodyPr>
          <a:lstStyle/>
          <a:p>
            <a:pPr algn="ctr"/>
            <a:r>
              <a:rPr lang="en-US" sz="1800" b="1" dirty="0" smtClean="0"/>
              <a:t>Formative</a:t>
            </a:r>
          </a:p>
          <a:p>
            <a:pPr algn="ctr"/>
            <a:r>
              <a:rPr lang="en-US" sz="1800" b="1" dirty="0" smtClean="0"/>
              <a:t>Support</a:t>
            </a:r>
            <a:endParaRPr lang="en-US" sz="1800" b="1" dirty="0"/>
          </a:p>
        </p:txBody>
      </p:sp>
      <p:sp>
        <p:nvSpPr>
          <p:cNvPr id="80" name="TextBox 79"/>
          <p:cNvSpPr txBox="1"/>
          <p:nvPr/>
        </p:nvSpPr>
        <p:spPr>
          <a:xfrm rot="1964640">
            <a:off x="5116970" y="525453"/>
            <a:ext cx="1287532" cy="646331"/>
          </a:xfrm>
          <a:prstGeom prst="rect">
            <a:avLst/>
          </a:prstGeom>
          <a:noFill/>
        </p:spPr>
        <p:txBody>
          <a:bodyPr wrap="none" rtlCol="0">
            <a:spAutoFit/>
          </a:bodyPr>
          <a:lstStyle/>
          <a:p>
            <a:pPr algn="ctr"/>
            <a:r>
              <a:rPr lang="en-US" sz="1800" b="1" dirty="0" smtClean="0"/>
              <a:t>Formative</a:t>
            </a:r>
          </a:p>
          <a:p>
            <a:pPr algn="ctr"/>
            <a:r>
              <a:rPr lang="en-US" sz="1800" b="1" dirty="0" smtClean="0"/>
              <a:t>Support</a:t>
            </a:r>
            <a:endParaRPr lang="en-US" sz="1800" b="1" dirty="0"/>
          </a:p>
        </p:txBody>
      </p:sp>
      <p:sp>
        <p:nvSpPr>
          <p:cNvPr id="83" name="TextBox 82"/>
          <p:cNvSpPr txBox="1"/>
          <p:nvPr/>
        </p:nvSpPr>
        <p:spPr>
          <a:xfrm rot="5568965">
            <a:off x="6393230" y="3078902"/>
            <a:ext cx="1287533" cy="646331"/>
          </a:xfrm>
          <a:prstGeom prst="rect">
            <a:avLst/>
          </a:prstGeom>
          <a:noFill/>
        </p:spPr>
        <p:txBody>
          <a:bodyPr wrap="none" rtlCol="0">
            <a:spAutoFit/>
          </a:bodyPr>
          <a:lstStyle/>
          <a:p>
            <a:pPr algn="ctr"/>
            <a:r>
              <a:rPr lang="en-US" sz="1800" b="1" dirty="0" smtClean="0"/>
              <a:t>Formative</a:t>
            </a:r>
          </a:p>
          <a:p>
            <a:pPr algn="ctr"/>
            <a:r>
              <a:rPr lang="en-US" sz="1800" b="1" dirty="0" smtClean="0"/>
              <a:t>Support</a:t>
            </a:r>
            <a:endParaRPr lang="en-US" sz="1800" b="1" dirty="0"/>
          </a:p>
        </p:txBody>
      </p:sp>
      <p:sp>
        <p:nvSpPr>
          <p:cNvPr id="86" name="TextBox 85"/>
          <p:cNvSpPr txBox="1"/>
          <p:nvPr/>
        </p:nvSpPr>
        <p:spPr>
          <a:xfrm rot="1754043">
            <a:off x="2446636" y="4997643"/>
            <a:ext cx="1287532" cy="646331"/>
          </a:xfrm>
          <a:prstGeom prst="rect">
            <a:avLst/>
          </a:prstGeom>
          <a:noFill/>
        </p:spPr>
        <p:txBody>
          <a:bodyPr wrap="none" rtlCol="0">
            <a:spAutoFit/>
          </a:bodyPr>
          <a:lstStyle/>
          <a:p>
            <a:pPr algn="ctr"/>
            <a:r>
              <a:rPr lang="en-US" sz="1800" b="1" dirty="0" smtClean="0"/>
              <a:t>Formative</a:t>
            </a:r>
          </a:p>
          <a:p>
            <a:pPr algn="ctr"/>
            <a:r>
              <a:rPr lang="en-US" sz="1800" b="1" dirty="0" smtClean="0"/>
              <a:t>Support</a:t>
            </a:r>
            <a:endParaRPr lang="en-US" sz="1800" b="1" dirty="0"/>
          </a:p>
        </p:txBody>
      </p:sp>
      <p:sp>
        <p:nvSpPr>
          <p:cNvPr id="89" name="TextBox 88"/>
          <p:cNvSpPr txBox="1"/>
          <p:nvPr/>
        </p:nvSpPr>
        <p:spPr>
          <a:xfrm rot="19622297">
            <a:off x="5089599" y="5022642"/>
            <a:ext cx="1287532" cy="646331"/>
          </a:xfrm>
          <a:prstGeom prst="rect">
            <a:avLst/>
          </a:prstGeom>
          <a:noFill/>
        </p:spPr>
        <p:txBody>
          <a:bodyPr wrap="none" rtlCol="0">
            <a:spAutoFit/>
          </a:bodyPr>
          <a:lstStyle/>
          <a:p>
            <a:pPr algn="ctr"/>
            <a:r>
              <a:rPr lang="en-US" sz="1800" b="1" dirty="0" smtClean="0"/>
              <a:t>Formative</a:t>
            </a:r>
          </a:p>
          <a:p>
            <a:pPr algn="ctr"/>
            <a:r>
              <a:rPr lang="en-US" sz="1800" b="1" dirty="0" smtClean="0"/>
              <a:t>Support</a:t>
            </a:r>
            <a:endParaRPr lang="en-US" sz="1800" b="1" dirty="0"/>
          </a:p>
        </p:txBody>
      </p:sp>
      <p:sp>
        <p:nvSpPr>
          <p:cNvPr id="77" name="TextBox 76"/>
          <p:cNvSpPr txBox="1"/>
          <p:nvPr/>
        </p:nvSpPr>
        <p:spPr>
          <a:xfrm rot="19699160">
            <a:off x="2524875" y="518543"/>
            <a:ext cx="1287532" cy="646331"/>
          </a:xfrm>
          <a:prstGeom prst="rect">
            <a:avLst/>
          </a:prstGeom>
          <a:noFill/>
        </p:spPr>
        <p:txBody>
          <a:bodyPr wrap="none" rtlCol="0">
            <a:spAutoFit/>
          </a:bodyPr>
          <a:lstStyle/>
          <a:p>
            <a:pPr algn="ctr"/>
            <a:r>
              <a:rPr lang="en-US" sz="1800" b="1" dirty="0" smtClean="0"/>
              <a:t>Formative</a:t>
            </a:r>
          </a:p>
          <a:p>
            <a:pPr algn="ctr"/>
            <a:r>
              <a:rPr lang="en-US" sz="1800" b="1" dirty="0" smtClean="0"/>
              <a:t>Support</a:t>
            </a:r>
            <a:endParaRPr lang="en-US" sz="1800" b="1" dirty="0"/>
          </a:p>
        </p:txBody>
      </p:sp>
      <p:sp>
        <p:nvSpPr>
          <p:cNvPr id="94" name="Oval 93"/>
          <p:cNvSpPr/>
          <p:nvPr/>
        </p:nvSpPr>
        <p:spPr>
          <a:xfrm>
            <a:off x="2743200" y="1295400"/>
            <a:ext cx="3429000" cy="3429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TextBox 94"/>
          <p:cNvSpPr txBox="1"/>
          <p:nvPr/>
        </p:nvSpPr>
        <p:spPr>
          <a:xfrm>
            <a:off x="3229978" y="2057400"/>
            <a:ext cx="2443297" cy="1815882"/>
          </a:xfrm>
          <a:prstGeom prst="rect">
            <a:avLst/>
          </a:prstGeom>
          <a:noFill/>
        </p:spPr>
        <p:txBody>
          <a:bodyPr wrap="none" rtlCol="0">
            <a:spAutoFit/>
          </a:bodyPr>
          <a:lstStyle/>
          <a:p>
            <a:pPr algn="ctr"/>
            <a:r>
              <a:rPr lang="en-US" sz="2800" b="1" dirty="0" smtClean="0"/>
              <a:t>Annual</a:t>
            </a:r>
          </a:p>
          <a:p>
            <a:pPr algn="ctr"/>
            <a:r>
              <a:rPr lang="en-US" sz="2800" b="1" dirty="0" smtClean="0"/>
              <a:t>Professional</a:t>
            </a:r>
          </a:p>
          <a:p>
            <a:pPr algn="ctr"/>
            <a:r>
              <a:rPr lang="en-US" sz="2800" b="1" dirty="0" smtClean="0"/>
              <a:t>Development</a:t>
            </a:r>
          </a:p>
          <a:p>
            <a:pPr algn="ctr"/>
            <a:r>
              <a:rPr lang="en-US" sz="2800" b="1" dirty="0" smtClean="0"/>
              <a:t>Cycle</a:t>
            </a:r>
            <a:endParaRPr 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62"/>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70"/>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71"/>
                                        </p:tgtEl>
                                        <p:attrNameLst>
                                          <p:attrName>style.visibility</p:attrName>
                                        </p:attrNameLst>
                                      </p:cBhvr>
                                      <p:to>
                                        <p:strVal val="visible"/>
                                      </p:to>
                                    </p:set>
                                  </p:childTnLst>
                                </p:cTn>
                              </p:par>
                              <p:par>
                                <p:cTn id="23" presetID="1" presetClass="entr" presetSubtype="0" fill="hold" grpId="1" nodeType="withEffect">
                                  <p:stCondLst>
                                    <p:cond delay="0"/>
                                  </p:stCondLst>
                                  <p:childTnLst>
                                    <p:set>
                                      <p:cBhvr>
                                        <p:cTn id="24" dur="1" fill="hold">
                                          <p:stCondLst>
                                            <p:cond delay="0"/>
                                          </p:stCondLst>
                                        </p:cTn>
                                        <p:tgtEl>
                                          <p:spTgt spid="72"/>
                                        </p:tgtEl>
                                        <p:attrNameLst>
                                          <p:attrName>style.visibility</p:attrName>
                                        </p:attrNameLst>
                                      </p:cBhvr>
                                      <p:to>
                                        <p:strVal val="visible"/>
                                      </p:to>
                                    </p:set>
                                  </p:childTnLst>
                                </p:cTn>
                              </p:par>
                              <p:par>
                                <p:cTn id="25" presetID="1" presetClass="entr" presetSubtype="0" fill="hold" grpId="1" nodeType="withEffect">
                                  <p:stCondLst>
                                    <p:cond delay="0"/>
                                  </p:stCondLst>
                                  <p:childTnLst>
                                    <p:set>
                                      <p:cBhvr>
                                        <p:cTn id="26" dur="1" fill="hold">
                                          <p:stCondLst>
                                            <p:cond delay="0"/>
                                          </p:stCondLst>
                                        </p:cTn>
                                        <p:tgtEl>
                                          <p:spTgt spid="7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2" grpId="1"/>
      <p:bldP spid="70" grpId="0"/>
      <p:bldP spid="70" grpId="1"/>
      <p:bldP spid="71" grpId="0"/>
      <p:bldP spid="71" grpId="1"/>
      <p:bldP spid="72" grpId="0"/>
      <p:bldP spid="72" grpId="1"/>
      <p:bldP spid="73" grpId="0"/>
      <p:bldP spid="73" grpId="1"/>
      <p:bldP spid="61" grpId="0"/>
      <p:bldP spid="80" grpId="0"/>
      <p:bldP spid="83" grpId="0"/>
      <p:bldP spid="86" grpId="0"/>
      <p:bldP spid="89" grpId="0"/>
      <p:bldP spid="7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C678680-AC1B-49AB-B54D-C0A7B19FF811}" type="slidenum">
              <a:rPr lang="en-US" smtClean="0"/>
              <a:pPr/>
              <a:t>7</a:t>
            </a:fld>
            <a:endParaRPr lang="en-US"/>
          </a:p>
        </p:txBody>
      </p:sp>
      <p:sp>
        <p:nvSpPr>
          <p:cNvPr id="7" name="Rectangle 6"/>
          <p:cNvSpPr/>
          <p:nvPr/>
        </p:nvSpPr>
        <p:spPr>
          <a:xfrm>
            <a:off x="533400" y="3124201"/>
            <a:ext cx="22098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3429000" y="3124201"/>
            <a:ext cx="22098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096002" y="3124200"/>
            <a:ext cx="22098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143002" y="4036594"/>
            <a:ext cx="922047" cy="830997"/>
          </a:xfrm>
          <a:prstGeom prst="rect">
            <a:avLst/>
          </a:prstGeom>
          <a:noFill/>
        </p:spPr>
        <p:txBody>
          <a:bodyPr wrap="none" rtlCol="0">
            <a:spAutoFit/>
          </a:bodyPr>
          <a:lstStyle/>
          <a:p>
            <a:r>
              <a:rPr lang="en-US" dirty="0" smtClean="0"/>
              <a:t>State</a:t>
            </a:r>
          </a:p>
          <a:p>
            <a:r>
              <a:rPr lang="en-US" dirty="0" smtClean="0"/>
              <a:t>Level</a:t>
            </a:r>
            <a:endParaRPr lang="en-US" dirty="0"/>
          </a:p>
        </p:txBody>
      </p:sp>
      <p:sp>
        <p:nvSpPr>
          <p:cNvPr id="12" name="TextBox 11"/>
          <p:cNvSpPr txBox="1"/>
          <p:nvPr/>
        </p:nvSpPr>
        <p:spPr>
          <a:xfrm>
            <a:off x="4114800" y="3962402"/>
            <a:ext cx="1125629" cy="830997"/>
          </a:xfrm>
          <a:prstGeom prst="rect">
            <a:avLst/>
          </a:prstGeom>
          <a:noFill/>
        </p:spPr>
        <p:txBody>
          <a:bodyPr wrap="none" rtlCol="0">
            <a:spAutoFit/>
          </a:bodyPr>
          <a:lstStyle/>
          <a:p>
            <a:pPr algn="ctr"/>
            <a:r>
              <a:rPr lang="en-US" dirty="0" smtClean="0"/>
              <a:t>District</a:t>
            </a:r>
          </a:p>
          <a:p>
            <a:pPr algn="ctr"/>
            <a:r>
              <a:rPr lang="en-US" dirty="0" smtClean="0"/>
              <a:t>Level</a:t>
            </a:r>
            <a:endParaRPr lang="en-US" dirty="0"/>
          </a:p>
        </p:txBody>
      </p:sp>
      <p:sp>
        <p:nvSpPr>
          <p:cNvPr id="13" name="TextBox 12"/>
          <p:cNvSpPr txBox="1"/>
          <p:nvPr/>
        </p:nvSpPr>
        <p:spPr>
          <a:xfrm>
            <a:off x="6705602" y="3962401"/>
            <a:ext cx="1127232" cy="830997"/>
          </a:xfrm>
          <a:prstGeom prst="rect">
            <a:avLst/>
          </a:prstGeom>
          <a:noFill/>
        </p:spPr>
        <p:txBody>
          <a:bodyPr wrap="none" rtlCol="0">
            <a:spAutoFit/>
          </a:bodyPr>
          <a:lstStyle/>
          <a:p>
            <a:pPr algn="ctr"/>
            <a:r>
              <a:rPr lang="en-US" dirty="0" smtClean="0"/>
              <a:t>School</a:t>
            </a:r>
          </a:p>
          <a:p>
            <a:pPr algn="ctr"/>
            <a:r>
              <a:rPr lang="en-US" dirty="0" smtClean="0"/>
              <a:t>Level</a:t>
            </a:r>
            <a:endParaRPr lang="en-US" dirty="0"/>
          </a:p>
        </p:txBody>
      </p:sp>
      <p:grpSp>
        <p:nvGrpSpPr>
          <p:cNvPr id="2" name="Group 16"/>
          <p:cNvGrpSpPr/>
          <p:nvPr/>
        </p:nvGrpSpPr>
        <p:grpSpPr>
          <a:xfrm>
            <a:off x="1981200" y="4646191"/>
            <a:ext cx="2286000" cy="609600"/>
            <a:chOff x="2057400" y="4343400"/>
            <a:chExt cx="2286000" cy="609600"/>
          </a:xfrm>
        </p:grpSpPr>
        <p:sp>
          <p:nvSpPr>
            <p:cNvPr id="14" name="Rectangle 13"/>
            <p:cNvSpPr/>
            <p:nvPr/>
          </p:nvSpPr>
          <p:spPr>
            <a:xfrm rot="20682079">
              <a:off x="2057400" y="4343400"/>
              <a:ext cx="2209800" cy="609600"/>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rot="20738194">
              <a:off x="2133600" y="4421607"/>
              <a:ext cx="2209800" cy="461665"/>
            </a:xfrm>
            <a:prstGeom prst="rect">
              <a:avLst/>
            </a:prstGeom>
            <a:noFill/>
          </p:spPr>
          <p:txBody>
            <a:bodyPr wrap="square" rtlCol="0">
              <a:spAutoFit/>
            </a:bodyPr>
            <a:lstStyle/>
            <a:p>
              <a:r>
                <a:rPr lang="en-US" dirty="0" smtClean="0"/>
                <a:t>Institute Work</a:t>
              </a:r>
              <a:endParaRPr lang="en-US" dirty="0"/>
            </a:p>
          </p:txBody>
        </p:sp>
      </p:grpSp>
      <p:pic>
        <p:nvPicPr>
          <p:cNvPr id="1026" name="Picture 2"/>
          <p:cNvPicPr>
            <a:picLocks noChangeAspect="1" noChangeArrowheads="1"/>
          </p:cNvPicPr>
          <p:nvPr/>
        </p:nvPicPr>
        <p:blipFill>
          <a:blip r:embed="rId3" cstate="print"/>
          <a:srcRect/>
          <a:stretch>
            <a:fillRect/>
          </a:stretch>
        </p:blipFill>
        <p:spPr bwMode="auto">
          <a:xfrm rot="21121153">
            <a:off x="5404459" y="4186839"/>
            <a:ext cx="1143000" cy="1094670"/>
          </a:xfrm>
          <a:prstGeom prst="rect">
            <a:avLst/>
          </a:prstGeom>
          <a:noFill/>
          <a:ln w="25400">
            <a:solidFill>
              <a:schemeClr val="tx1"/>
            </a:solidFill>
            <a:miter lim="800000"/>
            <a:headEnd/>
            <a:tailEnd/>
          </a:ln>
        </p:spPr>
      </p:pic>
      <p:pic>
        <p:nvPicPr>
          <p:cNvPr id="19" name="Picture 2" descr="http://t2.gstatic.com/images?q=tbn:ANd9GcT1yAOKyvne457whsG-9z4HnGZMjsPdA5tXSeQY-gmqR7Yf1yciaA"/>
          <p:cNvPicPr>
            <a:picLocks noChangeAspect="1" noChangeArrowheads="1"/>
          </p:cNvPicPr>
          <p:nvPr/>
        </p:nvPicPr>
        <p:blipFill>
          <a:blip r:embed="rId4" cstate="print"/>
          <a:srcRect/>
          <a:stretch>
            <a:fillRect/>
          </a:stretch>
        </p:blipFill>
        <p:spPr bwMode="auto">
          <a:xfrm flipH="1">
            <a:off x="1981200" y="1449808"/>
            <a:ext cx="1285875" cy="1297408"/>
          </a:xfrm>
          <a:prstGeom prst="rect">
            <a:avLst/>
          </a:prstGeom>
          <a:noFill/>
        </p:spPr>
      </p:pic>
      <p:sp>
        <p:nvSpPr>
          <p:cNvPr id="20" name="Right Arrow 19"/>
          <p:cNvSpPr/>
          <p:nvPr/>
        </p:nvSpPr>
        <p:spPr>
          <a:xfrm>
            <a:off x="533400" y="2135608"/>
            <a:ext cx="8153400" cy="836192"/>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a:spLocks noGrp="1"/>
          </p:cNvSpPr>
          <p:nvPr>
            <p:ph type="ctrTitle"/>
          </p:nvPr>
        </p:nvSpPr>
        <p:spPr>
          <a:xfrm>
            <a:off x="609600" y="-20217"/>
            <a:ext cx="7772400" cy="1470025"/>
          </a:xfrm>
        </p:spPr>
        <p:txBody>
          <a:bodyPr>
            <a:normAutofit/>
          </a:bodyPr>
          <a:lstStyle/>
          <a:p>
            <a:r>
              <a:rPr lang="en-US" sz="8000" b="1" dirty="0" smtClean="0"/>
              <a:t>Curriculum</a:t>
            </a:r>
            <a:endParaRPr lang="en-US" sz="8000" b="1" dirty="0"/>
          </a:p>
        </p:txBody>
      </p:sp>
      <p:sp>
        <p:nvSpPr>
          <p:cNvPr id="22" name="TextBox 21"/>
          <p:cNvSpPr txBox="1"/>
          <p:nvPr/>
        </p:nvSpPr>
        <p:spPr>
          <a:xfrm>
            <a:off x="609599" y="2357735"/>
            <a:ext cx="7620001" cy="400110"/>
          </a:xfrm>
          <a:prstGeom prst="rect">
            <a:avLst/>
          </a:prstGeom>
          <a:noFill/>
        </p:spPr>
        <p:txBody>
          <a:bodyPr wrap="square" rtlCol="0">
            <a:spAutoFit/>
          </a:bodyPr>
          <a:lstStyle/>
          <a:p>
            <a:pPr algn="ctr"/>
            <a:r>
              <a:rPr lang="en-US" sz="2000" b="1" dirty="0" smtClean="0">
                <a:solidFill>
                  <a:schemeClr val="bg1"/>
                </a:solidFill>
              </a:rPr>
              <a:t>Standards                                                   Student Achievement</a:t>
            </a:r>
            <a:endParaRPr lang="en-US" sz="2000" b="1" dirty="0">
              <a:solidFill>
                <a:schemeClr val="bg1"/>
              </a:solidFill>
            </a:endParaRPr>
          </a:p>
        </p:txBody>
      </p:sp>
      <p:sp>
        <p:nvSpPr>
          <p:cNvPr id="23" name="Bent-Up Arrow 22"/>
          <p:cNvSpPr/>
          <p:nvPr/>
        </p:nvSpPr>
        <p:spPr>
          <a:xfrm rot="10800000">
            <a:off x="609600" y="718287"/>
            <a:ext cx="1155192" cy="111252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Bent-Up Arrow 23"/>
          <p:cNvSpPr/>
          <p:nvPr/>
        </p:nvSpPr>
        <p:spPr>
          <a:xfrm rot="10800000" flipH="1">
            <a:off x="7098792" y="687808"/>
            <a:ext cx="1054608" cy="111252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786" name="Rectangle 2"/>
          <p:cNvSpPr>
            <a:spLocks noGrp="1" noChangeArrowheads="1"/>
          </p:cNvSpPr>
          <p:nvPr>
            <p:ph type="ctrTitle"/>
          </p:nvPr>
        </p:nvSpPr>
        <p:spPr>
          <a:xfrm>
            <a:off x="609600" y="228601"/>
            <a:ext cx="7772400" cy="1470025"/>
          </a:xfrm>
        </p:spPr>
        <p:txBody>
          <a:bodyPr/>
          <a:lstStyle/>
          <a:p>
            <a:r>
              <a:rPr lang="en-US" sz="4000" dirty="0"/>
              <a:t>Our level of depth for this topic is</a:t>
            </a:r>
            <a:r>
              <a:rPr lang="en-US" sz="4000" dirty="0">
                <a:latin typeface="Sylfaen" pitchFamily="18" charset="0"/>
              </a:rPr>
              <a:t>:</a:t>
            </a:r>
          </a:p>
        </p:txBody>
      </p:sp>
      <p:sp>
        <p:nvSpPr>
          <p:cNvPr id="758787" name="Rectangle 3"/>
          <p:cNvSpPr>
            <a:spLocks noGrp="1" noChangeArrowheads="1"/>
          </p:cNvSpPr>
          <p:nvPr>
            <p:ph type="subTitle" idx="1"/>
          </p:nvPr>
        </p:nvSpPr>
        <p:spPr>
          <a:xfrm>
            <a:off x="609600" y="1676400"/>
            <a:ext cx="3505200" cy="609600"/>
          </a:xfrm>
        </p:spPr>
        <p:txBody>
          <a:bodyPr/>
          <a:lstStyle/>
          <a:p>
            <a:r>
              <a:rPr lang="en-US" dirty="0">
                <a:latin typeface="+mj-lt"/>
              </a:rPr>
              <a:t>Water Skiing</a:t>
            </a:r>
          </a:p>
        </p:txBody>
      </p:sp>
      <p:sp>
        <p:nvSpPr>
          <p:cNvPr id="758790" name="Text Box 6"/>
          <p:cNvSpPr txBox="1">
            <a:spLocks noChangeArrowheads="1"/>
          </p:cNvSpPr>
          <p:nvPr/>
        </p:nvSpPr>
        <p:spPr bwMode="auto">
          <a:xfrm>
            <a:off x="441325" y="2474913"/>
            <a:ext cx="3063875" cy="461665"/>
          </a:xfrm>
          <a:prstGeom prst="rect">
            <a:avLst/>
          </a:prstGeom>
          <a:noFill/>
          <a:ln w="12700" cap="sq">
            <a:noFill/>
            <a:miter lim="800000"/>
            <a:headEnd type="none" w="sm" len="sm"/>
            <a:tailEnd type="none" w="sm" len="sm"/>
          </a:ln>
          <a:effectLst/>
        </p:spPr>
        <p:txBody>
          <a:bodyPr>
            <a:spAutoFit/>
          </a:bodyPr>
          <a:lstStyle/>
          <a:p>
            <a:endParaRPr lang="en-US">
              <a:latin typeface="Arial" pitchFamily="34" charset="0"/>
            </a:endParaRPr>
          </a:p>
        </p:txBody>
      </p:sp>
      <p:pic>
        <p:nvPicPr>
          <p:cNvPr id="758791" name="Picture 7" descr="water ski"/>
          <p:cNvPicPr>
            <a:picLocks noChangeAspect="1" noChangeArrowheads="1"/>
          </p:cNvPicPr>
          <p:nvPr/>
        </p:nvPicPr>
        <p:blipFill>
          <a:blip r:embed="rId4" cstate="print"/>
          <a:srcRect/>
          <a:stretch>
            <a:fillRect/>
          </a:stretch>
        </p:blipFill>
        <p:spPr bwMode="auto">
          <a:xfrm>
            <a:off x="381001" y="2743201"/>
            <a:ext cx="3079751" cy="2492375"/>
          </a:xfrm>
          <a:prstGeom prst="rect">
            <a:avLst/>
          </a:prstGeom>
          <a:noFill/>
        </p:spPr>
      </p:pic>
      <p:pic>
        <p:nvPicPr>
          <p:cNvPr id="758792" name="Picture 8" descr="5FCAB-snorkeling"/>
          <p:cNvPicPr>
            <a:picLocks noChangeAspect="1" noChangeArrowheads="1"/>
          </p:cNvPicPr>
          <p:nvPr/>
        </p:nvPicPr>
        <p:blipFill>
          <a:blip r:embed="rId5" cstate="print"/>
          <a:srcRect/>
          <a:stretch>
            <a:fillRect/>
          </a:stretch>
        </p:blipFill>
        <p:spPr bwMode="auto">
          <a:xfrm>
            <a:off x="5410200" y="2590800"/>
            <a:ext cx="3048000" cy="2643188"/>
          </a:xfrm>
          <a:prstGeom prst="rect">
            <a:avLst/>
          </a:prstGeom>
          <a:noFill/>
        </p:spPr>
      </p:pic>
      <p:sp>
        <p:nvSpPr>
          <p:cNvPr id="9" name="&quot;No&quot; Symbol 8"/>
          <p:cNvSpPr/>
          <p:nvPr/>
        </p:nvSpPr>
        <p:spPr bwMode="auto">
          <a:xfrm>
            <a:off x="5181600" y="2209800"/>
            <a:ext cx="3429000" cy="3200400"/>
          </a:xfrm>
          <a:prstGeom prst="noSmoking">
            <a:avLst>
              <a:gd name="adj" fmla="val 8464"/>
            </a:avLst>
          </a:prstGeom>
          <a:solidFill>
            <a:srgbClr val="FF0000"/>
          </a:solidFill>
          <a:ln w="50800" cap="sq"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omic Sans MS" pitchFamily="66" charset="0"/>
            </a:endParaRPr>
          </a:p>
        </p:txBody>
      </p:sp>
      <p:sp>
        <p:nvSpPr>
          <p:cNvPr id="10" name="Rectangle 3"/>
          <p:cNvSpPr txBox="1">
            <a:spLocks noChangeArrowheads="1"/>
          </p:cNvSpPr>
          <p:nvPr/>
        </p:nvSpPr>
        <p:spPr>
          <a:xfrm>
            <a:off x="5181600" y="1600200"/>
            <a:ext cx="3505200" cy="6096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tx1">
                    <a:tint val="75000"/>
                  </a:schemeClr>
                </a:solidFill>
                <a:effectLst/>
                <a:uLnTx/>
                <a:uFillTx/>
                <a:latin typeface="+mj-lt"/>
                <a:ea typeface="+mn-ea"/>
                <a:cs typeface="+mn-cs"/>
              </a:rPr>
              <a:t>Deep Diving</a:t>
            </a:r>
            <a:endParaRPr kumimoji="0" lang="en-US" sz="3200" b="0" i="0" u="none" strike="noStrike" kern="1200" cap="none" spc="0" normalizeH="0" baseline="0" noProof="0" dirty="0">
              <a:ln>
                <a:noFill/>
              </a:ln>
              <a:solidFill>
                <a:schemeClr val="tx1">
                  <a:tint val="75000"/>
                </a:schemeClr>
              </a:solidFill>
              <a:effectLst/>
              <a:uLnTx/>
              <a:uFillTx/>
              <a:latin typeface="+mj-lt"/>
              <a:ea typeface="+mn-ea"/>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152400"/>
            <a:ext cx="7772400" cy="1470025"/>
          </a:xfrm>
        </p:spPr>
        <p:txBody>
          <a:bodyPr/>
          <a:lstStyle/>
          <a:p>
            <a:r>
              <a:rPr lang="en-US" dirty="0" smtClean="0"/>
              <a:t>Why do this work?</a:t>
            </a:r>
            <a:endParaRPr lang="en-US" dirty="0"/>
          </a:p>
        </p:txBody>
      </p:sp>
      <p:sp>
        <p:nvSpPr>
          <p:cNvPr id="3" name="Slide Number Placeholder 2"/>
          <p:cNvSpPr>
            <a:spLocks noGrp="1"/>
          </p:cNvSpPr>
          <p:nvPr>
            <p:ph type="sldNum" sz="quarter" idx="12"/>
          </p:nvPr>
        </p:nvSpPr>
        <p:spPr/>
        <p:txBody>
          <a:bodyPr/>
          <a:lstStyle/>
          <a:p>
            <a:fld id="{CC678680-AC1B-49AB-B54D-C0A7B19FF811}" type="slidenum">
              <a:rPr lang="en-US" smtClean="0"/>
              <a:pPr/>
              <a:t>9</a:t>
            </a:fld>
            <a:endParaRPr lang="en-US"/>
          </a:p>
        </p:txBody>
      </p:sp>
      <p:pic>
        <p:nvPicPr>
          <p:cNvPr id="6" name="Picture 3"/>
          <p:cNvPicPr>
            <a:picLocks noChangeAspect="1" noChangeArrowheads="1"/>
          </p:cNvPicPr>
          <p:nvPr/>
        </p:nvPicPr>
        <p:blipFill>
          <a:blip r:embed="rId3" cstate="print"/>
          <a:srcRect/>
          <a:stretch>
            <a:fillRect/>
          </a:stretch>
        </p:blipFill>
        <p:spPr bwMode="auto">
          <a:xfrm rot="20862168">
            <a:off x="530904" y="1524426"/>
            <a:ext cx="2889251" cy="3865563"/>
          </a:xfrm>
          <a:prstGeom prst="rect">
            <a:avLst/>
          </a:prstGeom>
          <a:noFill/>
          <a:ln w="12700" cap="sq">
            <a:solidFill>
              <a:srgbClr val="0070C0"/>
            </a:solidFill>
            <a:miter lim="800000"/>
            <a:headEnd type="none" w="sm" len="sm"/>
            <a:tailEnd type="none" w="sm" len="sm"/>
          </a:ln>
        </p:spPr>
      </p:pic>
      <p:pic>
        <p:nvPicPr>
          <p:cNvPr id="7" name="Picture 5"/>
          <p:cNvPicPr>
            <a:picLocks noChangeAspect="1" noChangeArrowheads="1"/>
          </p:cNvPicPr>
          <p:nvPr/>
        </p:nvPicPr>
        <p:blipFill>
          <a:blip r:embed="rId4" cstate="print"/>
          <a:srcRect/>
          <a:stretch>
            <a:fillRect/>
          </a:stretch>
        </p:blipFill>
        <p:spPr bwMode="auto">
          <a:xfrm rot="1139545">
            <a:off x="5485454" y="1790240"/>
            <a:ext cx="2959775" cy="3852811"/>
          </a:xfrm>
          <a:prstGeom prst="rect">
            <a:avLst/>
          </a:prstGeom>
          <a:noFill/>
          <a:ln w="25400" cap="sq" cmpd="sng">
            <a:solidFill>
              <a:schemeClr val="tx2">
                <a:lumMod val="65000"/>
                <a:lumOff val="35000"/>
              </a:schemeClr>
            </a:solidFill>
            <a:prstDash val="solid"/>
            <a:miter lim="800000"/>
            <a:headEnd type="none" w="sm" len="sm"/>
            <a:tailEnd type="none" w="sm" len="sm"/>
          </a:ln>
        </p:spPr>
      </p:pic>
      <p:pic>
        <p:nvPicPr>
          <p:cNvPr id="8" name="Picture 2"/>
          <p:cNvPicPr>
            <a:picLocks noChangeAspect="1" noChangeArrowheads="1"/>
          </p:cNvPicPr>
          <p:nvPr/>
        </p:nvPicPr>
        <p:blipFill>
          <a:blip r:embed="rId5" cstate="print"/>
          <a:srcRect/>
          <a:stretch>
            <a:fillRect/>
          </a:stretch>
        </p:blipFill>
        <p:spPr bwMode="auto">
          <a:xfrm>
            <a:off x="3048001" y="1489691"/>
            <a:ext cx="3015307" cy="3887821"/>
          </a:xfrm>
          <a:prstGeom prst="rect">
            <a:avLst/>
          </a:prstGeom>
          <a:noFill/>
          <a:ln w="25400" cap="sq" cmpd="sng">
            <a:solidFill>
              <a:schemeClr val="tx2">
                <a:lumMod val="65000"/>
                <a:lumOff val="35000"/>
              </a:schemeClr>
            </a:solidFill>
            <a:prstDash val="solid"/>
            <a:miter lim="800000"/>
            <a:headEnd type="none" w="sm" len="sm"/>
            <a:tailEnd type="none" w="sm" len="sm"/>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ELIMITERS" val="3.1"/>
</p:tagLst>
</file>

<file path=ppt/tags/tag10.xml><?xml version="1.0" encoding="utf-8"?>
<p:tagLst xmlns:a="http://schemas.openxmlformats.org/drawingml/2006/main" xmlns:r="http://schemas.openxmlformats.org/officeDocument/2006/relationships" xmlns:p="http://schemas.openxmlformats.org/presentationml/2006/main">
  <p:tag name="DELIMITERS" val="3.1"/>
</p:tagLst>
</file>

<file path=ppt/tags/tag11.xml><?xml version="1.0" encoding="utf-8"?>
<p:tagLst xmlns:a="http://schemas.openxmlformats.org/drawingml/2006/main" xmlns:r="http://schemas.openxmlformats.org/officeDocument/2006/relationships" xmlns:p="http://schemas.openxmlformats.org/presentationml/2006/main">
  <p:tag name="DELIMITERS" val="3.1"/>
</p:tagLst>
</file>

<file path=ppt/tags/tag12.xml><?xml version="1.0" encoding="utf-8"?>
<p:tagLst xmlns:a="http://schemas.openxmlformats.org/drawingml/2006/main" xmlns:r="http://schemas.openxmlformats.org/officeDocument/2006/relationships" xmlns:p="http://schemas.openxmlformats.org/presentationml/2006/main">
  <p:tag name="DELIMITERS" val="3.1"/>
</p:tagLst>
</file>

<file path=ppt/tags/tag13.xml><?xml version="1.0" encoding="utf-8"?>
<p:tagLst xmlns:a="http://schemas.openxmlformats.org/drawingml/2006/main" xmlns:r="http://schemas.openxmlformats.org/officeDocument/2006/relationships" xmlns:p="http://schemas.openxmlformats.org/presentationml/2006/main">
  <p:tag name="DELIMITERS" val="3.1"/>
</p:tagLst>
</file>

<file path=ppt/tags/tag14.xml><?xml version="1.0" encoding="utf-8"?>
<p:tagLst xmlns:a="http://schemas.openxmlformats.org/drawingml/2006/main" xmlns:r="http://schemas.openxmlformats.org/officeDocument/2006/relationships" xmlns:p="http://schemas.openxmlformats.org/presentationml/2006/main">
  <p:tag name="DELIMITERS" val="3.1"/>
</p:tagLst>
</file>

<file path=ppt/tags/tag15.xml><?xml version="1.0" encoding="utf-8"?>
<p:tagLst xmlns:a="http://schemas.openxmlformats.org/drawingml/2006/main" xmlns:r="http://schemas.openxmlformats.org/officeDocument/2006/relationships" xmlns:p="http://schemas.openxmlformats.org/presentationml/2006/main">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8.xml><?xml version="1.0" encoding="utf-8"?>
<p:tagLst xmlns:a="http://schemas.openxmlformats.org/drawingml/2006/main" xmlns:r="http://schemas.openxmlformats.org/officeDocument/2006/relationships" xmlns:p="http://schemas.openxmlformats.org/presentationml/2006/main">
  <p:tag name="DELIMITERS" val="3.1"/>
</p:tagLst>
</file>

<file path=ppt/tags/tag9.xml><?xml version="1.0" encoding="utf-8"?>
<p:tagLst xmlns:a="http://schemas.openxmlformats.org/drawingml/2006/main" xmlns:r="http://schemas.openxmlformats.org/officeDocument/2006/relationships" xmlns:p="http://schemas.openxmlformats.org/presentationml/2006/main">
  <p:tag name="DELIMITERS" val="3.1"/>
</p:tagLst>
</file>

<file path=ppt/theme/theme1.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ady Set Go white ba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Ready Set Go white ba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4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4173</TotalTime>
  <Words>2752</Words>
  <Application>Microsoft Office PowerPoint</Application>
  <PresentationFormat>On-screen Show (4:3)</PresentationFormat>
  <Paragraphs>633</Paragraphs>
  <Slides>48</Slides>
  <Notes>42</Notes>
  <HiddenSlides>0</HiddenSlides>
  <MMClips>1</MMClips>
  <ScaleCrop>false</ScaleCrop>
  <HeadingPairs>
    <vt:vector size="4" baseType="variant">
      <vt:variant>
        <vt:lpstr>Theme</vt:lpstr>
      </vt:variant>
      <vt:variant>
        <vt:i4>8</vt:i4>
      </vt:variant>
      <vt:variant>
        <vt:lpstr>Slide Titles</vt:lpstr>
      </vt:variant>
      <vt:variant>
        <vt:i4>48</vt:i4>
      </vt:variant>
    </vt:vector>
  </HeadingPairs>
  <TitlesOfParts>
    <vt:vector size="56" baseType="lpstr">
      <vt:lpstr>2_Custom Design</vt:lpstr>
      <vt:lpstr>Custom Design</vt:lpstr>
      <vt:lpstr>1_Custom Design</vt:lpstr>
      <vt:lpstr>Ready Set Go white back</vt:lpstr>
      <vt:lpstr>3_Custom Design</vt:lpstr>
      <vt:lpstr>1_Ready Set Go white back</vt:lpstr>
      <vt:lpstr>5_Custom Design</vt:lpstr>
      <vt:lpstr>4_Custom Design</vt:lpstr>
      <vt:lpstr>Slide 1</vt:lpstr>
      <vt:lpstr>Curriculum</vt:lpstr>
      <vt:lpstr>Purpose and Outcome</vt:lpstr>
      <vt:lpstr>Our Assumptions:</vt:lpstr>
      <vt:lpstr>Curriculum</vt:lpstr>
      <vt:lpstr>Slide 6</vt:lpstr>
      <vt:lpstr>Curriculum</vt:lpstr>
      <vt:lpstr>Our level of depth for this topic is:</vt:lpstr>
      <vt:lpstr>Why do this work?</vt:lpstr>
      <vt:lpstr>District Leaders are Expected to:</vt:lpstr>
      <vt:lpstr>Teachers Are Expected To:</vt:lpstr>
      <vt:lpstr>Welcome Who is in the Room?</vt:lpstr>
      <vt:lpstr>What is Curriculum?</vt:lpstr>
      <vt:lpstr>Do we all agree?</vt:lpstr>
      <vt:lpstr>Curriculum is:</vt:lpstr>
      <vt:lpstr>Slide 16</vt:lpstr>
      <vt:lpstr>Curriculum Is:</vt:lpstr>
      <vt:lpstr>Slide 18</vt:lpstr>
      <vt:lpstr>Slide 19</vt:lpstr>
      <vt:lpstr>Slide 20</vt:lpstr>
      <vt:lpstr>Curriculum</vt:lpstr>
      <vt:lpstr>What gear would you need?</vt:lpstr>
      <vt:lpstr>Slide 23</vt:lpstr>
      <vt:lpstr>Curriculum</vt:lpstr>
      <vt:lpstr>Slide 25</vt:lpstr>
      <vt:lpstr>Components of Local Curricula</vt:lpstr>
      <vt:lpstr>Curriculum</vt:lpstr>
      <vt:lpstr>Importance of Alignment </vt:lpstr>
      <vt:lpstr>Slide 29</vt:lpstr>
      <vt:lpstr>Slide 30</vt:lpstr>
      <vt:lpstr>Content Alignment</vt:lpstr>
      <vt:lpstr>These 10 Words</vt:lpstr>
      <vt:lpstr>Lets Take a Test</vt:lpstr>
      <vt:lpstr>How Did You Do?</vt:lpstr>
      <vt:lpstr>Different Kinds of Thinking</vt:lpstr>
      <vt:lpstr>Slide 36</vt:lpstr>
      <vt:lpstr>The Revised Bloom’s Taxonomy </vt:lpstr>
      <vt:lpstr>Slide 38</vt:lpstr>
      <vt:lpstr>Slide 39</vt:lpstr>
      <vt:lpstr>Slide 40</vt:lpstr>
      <vt:lpstr>That’s a lot to think about!</vt:lpstr>
      <vt:lpstr>Professional Learning Communities</vt:lpstr>
      <vt:lpstr> Professional Learning Communities can create the Local Curriculum to Clarify District Expectations</vt:lpstr>
      <vt:lpstr>What is it we expect students to learn? </vt:lpstr>
      <vt:lpstr>How will we know when they have learned it? </vt:lpstr>
      <vt:lpstr>How will we respond when they don’t learn it?  </vt:lpstr>
      <vt:lpstr>How will we respond when they already know it?   </vt:lpstr>
      <vt:lpstr>Slide 48</vt:lpstr>
    </vt:vector>
  </TitlesOfParts>
  <Company>Shauna Queen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Shauna Queen</dc:creator>
  <cp:lastModifiedBy>ERD_2</cp:lastModifiedBy>
  <cp:revision>393</cp:revision>
  <cp:lastPrinted>2011-02-22T19:38:04Z</cp:lastPrinted>
  <dcterms:created xsi:type="dcterms:W3CDTF">2007-08-22T19:30:24Z</dcterms:created>
  <dcterms:modified xsi:type="dcterms:W3CDTF">2011-06-01T14:52:24Z</dcterms:modified>
</cp:coreProperties>
</file>